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0" r:id="rId18"/>
    <p:sldId id="271"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01" autoAdjust="0"/>
  </p:normalViewPr>
  <p:slideViewPr>
    <p:cSldViewPr>
      <p:cViewPr varScale="1">
        <p:scale>
          <a:sx n="97" d="100"/>
          <a:sy n="97" d="100"/>
        </p:scale>
        <p:origin x="-96" y="-192"/>
      </p:cViewPr>
      <p:guideLst>
        <p:guide orient="horz" pos="2160"/>
        <p:guide pos="2880"/>
      </p:guideLst>
    </p:cSldViewPr>
  </p:slideViewPr>
  <p:outlineViewPr>
    <p:cViewPr>
      <p:scale>
        <a:sx n="33" d="100"/>
        <a:sy n="33" d="100"/>
      </p:scale>
      <p:origin x="48" y="3391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0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8D71F2-9A38-4EDA-8F39-483899B2DEE5}" type="datetimeFigureOut">
              <a:rPr lang="en-US" smtClean="0"/>
              <a:t>1/20/2015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5FD899-ED50-4427-BA13-C4E09CC33617}" type="slidenum">
              <a:rPr lang="en-US" smtClean="0"/>
              <a:t>‹#›</a:t>
            </a:fld>
            <a:endParaRPr lang="en-US"/>
          </a:p>
        </p:txBody>
      </p:sp>
    </p:spTree>
    <p:extLst>
      <p:ext uri="{BB962C8B-B14F-4D97-AF65-F5344CB8AC3E}">
        <p14:creationId xmlns:p14="http://schemas.microsoft.com/office/powerpoint/2010/main" val="34359209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F11795-5414-4D36-9C5E-3C8B7CD3D19E}" type="datetimeFigureOut">
              <a:rPr lang="en-US" smtClean="0"/>
              <a:t>1/20/2015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540034-C256-4339-B24C-663EF4D2FC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40034-C256-4339-B24C-663EF4D2F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40034-C256-4339-B24C-663EF4D2F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40034-C256-4339-B24C-663EF4D2FCF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540034-C256-4339-B24C-663EF4D2FCF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540034-C256-4339-B24C-663EF4D2FCF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540034-C256-4339-B24C-663EF4D2F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540034-C256-4339-B24C-663EF4D2FCF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F11795-5414-4D36-9C5E-3C8B7CD3D19E}" type="datetimeFigureOut">
              <a:rPr lang="en-US" smtClean="0"/>
              <a:t>1/20/2015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540034-C256-4339-B24C-663EF4D2F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F11795-5414-4D36-9C5E-3C8B7CD3D19E}" type="datetimeFigureOut">
              <a:rPr lang="en-US" smtClean="0"/>
              <a:t>1/20/2015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540034-C256-4339-B24C-663EF4D2F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F11795-5414-4D36-9C5E-3C8B7CD3D19E}" type="datetimeFigureOut">
              <a:rPr lang="en-US" smtClean="0"/>
              <a:t>1/20/2015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540034-C256-4339-B24C-663EF4D2FCF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F11795-5414-4D36-9C5E-3C8B7CD3D19E}" type="datetimeFigureOut">
              <a:rPr lang="en-US" smtClean="0"/>
              <a:t>1/20/2015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7540034-C256-4339-B24C-663EF4D2F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R.14-10-003 </a:t>
            </a:r>
            <a:br>
              <a:rPr lang="en-US" dirty="0" smtClean="0"/>
            </a:br>
            <a:r>
              <a:rPr lang="en-US" sz="3600" dirty="0" smtClean="0"/>
              <a:t>Integrated Demand Side Management</a:t>
            </a:r>
            <a:endParaRPr lang="en-US" sz="3600" dirty="0"/>
          </a:p>
        </p:txBody>
      </p:sp>
      <p:sp>
        <p:nvSpPr>
          <p:cNvPr id="3" name="Subtitle 2"/>
          <p:cNvSpPr>
            <a:spLocks noGrp="1"/>
          </p:cNvSpPr>
          <p:nvPr>
            <p:ph type="subTitle" idx="1"/>
          </p:nvPr>
        </p:nvSpPr>
        <p:spPr/>
        <p:txBody>
          <a:bodyPr/>
          <a:lstStyle/>
          <a:p>
            <a:r>
              <a:rPr lang="en-US" dirty="0" smtClean="0"/>
              <a:t>Learning Session I</a:t>
            </a:r>
          </a:p>
          <a:p>
            <a:r>
              <a:rPr lang="en-US" dirty="0" smtClean="0"/>
              <a:t>Related Proceedings</a:t>
            </a:r>
            <a:endParaRPr lang="en-US" dirty="0"/>
          </a:p>
        </p:txBody>
      </p:sp>
    </p:spTree>
    <p:extLst>
      <p:ext uri="{BB962C8B-B14F-4D97-AF65-F5344CB8AC3E}">
        <p14:creationId xmlns:p14="http://schemas.microsoft.com/office/powerpoint/2010/main" val="1889874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3500" dirty="0" smtClean="0"/>
              <a:t>Actions Taken and Next Step</a:t>
            </a:r>
            <a:r>
              <a:rPr lang="en-US" sz="3800" dirty="0" smtClean="0"/>
              <a:t>s</a:t>
            </a:r>
            <a:endParaRPr lang="en-US" sz="3800" dirty="0"/>
          </a:p>
          <a:p>
            <a:r>
              <a:rPr lang="en-US" sz="2800" dirty="0" smtClean="0"/>
              <a:t>Scoping Memo (Sep 2014) -- consolidated this proceeding with SDG&amp;E application for Electric VGI pilot (A.14-04-014) and scheduled review of the application following Phase I determination</a:t>
            </a:r>
          </a:p>
          <a:p>
            <a:r>
              <a:rPr lang="en-US" sz="2800" dirty="0" smtClean="0"/>
              <a:t>Adoption of D.14-12-079 (Dec 2014) -- </a:t>
            </a:r>
            <a:r>
              <a:rPr lang="en-US" sz="2800" dirty="0"/>
              <a:t>sets </a:t>
            </a:r>
            <a:r>
              <a:rPr lang="en-US" sz="2800" dirty="0" smtClean="0"/>
              <a:t>aside, on an interim basis, the </a:t>
            </a:r>
            <a:r>
              <a:rPr lang="en-US" sz="2800" dirty="0"/>
              <a:t>requirement that the utilities demonstrate a “market failure” or “underserved market” as part of any request for authority to own PEV charging </a:t>
            </a:r>
            <a:r>
              <a:rPr lang="en-US" sz="2800" dirty="0" smtClean="0"/>
              <a:t>infrastructure</a:t>
            </a:r>
          </a:p>
          <a:p>
            <a:r>
              <a:rPr lang="en-US" sz="2800" dirty="0" err="1" smtClean="0"/>
              <a:t>PreHearing</a:t>
            </a:r>
            <a:r>
              <a:rPr lang="en-US" sz="2800" dirty="0" smtClean="0"/>
              <a:t> Conference (Jan 2015) -- to determine schedule for review of A.14-04-014 </a:t>
            </a:r>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R.13-11-007  </a:t>
            </a:r>
            <a:br>
              <a:rPr lang="en-US" dirty="0" smtClean="0"/>
            </a:br>
            <a:r>
              <a:rPr lang="en-US" dirty="0" smtClean="0"/>
              <a:t>Alternative-Fueled Vehicles</a:t>
            </a:r>
            <a:br>
              <a:rPr lang="en-US" dirty="0" smtClean="0"/>
            </a:br>
            <a:endParaRPr lang="en-US" dirty="0"/>
          </a:p>
        </p:txBody>
      </p:sp>
    </p:spTree>
    <p:extLst>
      <p:ext uri="{BB962C8B-B14F-4D97-AF65-F5344CB8AC3E}">
        <p14:creationId xmlns:p14="http://schemas.microsoft.com/office/powerpoint/2010/main" val="1486801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Purpose of Proceeding</a:t>
            </a:r>
          </a:p>
          <a:p>
            <a:pPr marL="0" indent="0">
              <a:buNone/>
            </a:pPr>
            <a:r>
              <a:rPr lang="en-US" sz="6400" dirty="0" smtClean="0"/>
              <a:t>To a) provide greater </a:t>
            </a:r>
            <a:r>
              <a:rPr lang="en-US" sz="6400" dirty="0"/>
              <a:t>funding stability for energy efficiency administrators and implementers; </a:t>
            </a:r>
            <a:r>
              <a:rPr lang="en-US" sz="6400" dirty="0" smtClean="0"/>
              <a:t>b) provide reduced </a:t>
            </a:r>
            <a:r>
              <a:rPr lang="en-US" sz="6400" dirty="0"/>
              <a:t>transaction costs for program implementation; </a:t>
            </a:r>
            <a:r>
              <a:rPr lang="en-US" sz="6400" dirty="0" smtClean="0"/>
              <a:t>c) coordinate with </a:t>
            </a:r>
            <a:r>
              <a:rPr lang="en-US" sz="6400" dirty="0"/>
              <a:t>demand forecast, procurement planning and transmission planning process; </a:t>
            </a:r>
            <a:r>
              <a:rPr lang="en-US" sz="6400" dirty="0" smtClean="0"/>
              <a:t>d)coordinate with </a:t>
            </a:r>
            <a:r>
              <a:rPr lang="en-US" sz="6400" dirty="0"/>
              <a:t>the Energy Savings Performance Incentive (ESPI) adopted in D.13-09-023; e</a:t>
            </a:r>
            <a:r>
              <a:rPr lang="en-US" sz="6400" dirty="0" smtClean="0"/>
              <a:t>) coordinate with </a:t>
            </a:r>
            <a:r>
              <a:rPr lang="en-US" sz="6400" dirty="0"/>
              <a:t>other existing Demand Side programs (i.e., Demand Response and Distributed Generation</a:t>
            </a:r>
            <a:r>
              <a:rPr lang="en-US" sz="6400" dirty="0" smtClean="0"/>
              <a:t>); f) address </a:t>
            </a:r>
            <a:r>
              <a:rPr lang="en-US" sz="6400" dirty="0"/>
              <a:t>any safety concerns and obtaining any safety benefits associated with energy efficiency programs; </a:t>
            </a:r>
            <a:r>
              <a:rPr lang="en-US" sz="6400" dirty="0" smtClean="0"/>
              <a:t>g) provide transparent </a:t>
            </a:r>
            <a:r>
              <a:rPr lang="en-US" sz="6400" dirty="0"/>
              <a:t>and timely ex ante forecasts of program savings and use of those forecasts to optimize energy efficiency portfolios; and </a:t>
            </a:r>
            <a:r>
              <a:rPr lang="en-US" sz="6400" dirty="0" smtClean="0"/>
              <a:t>h) develop a regulatory </a:t>
            </a:r>
            <a:r>
              <a:rPr lang="en-US" sz="6400" dirty="0"/>
              <a:t>workload refocused </a:t>
            </a:r>
            <a:r>
              <a:rPr lang="en-US" sz="6400" dirty="0" smtClean="0"/>
              <a:t>on key </a:t>
            </a:r>
            <a:r>
              <a:rPr lang="en-US" sz="6400" dirty="0"/>
              <a:t>issues on an ongoing </a:t>
            </a:r>
            <a:r>
              <a:rPr lang="en-US" sz="6400" dirty="0" smtClean="0"/>
              <a:t>basis, rather </a:t>
            </a:r>
            <a:r>
              <a:rPr lang="en-US" sz="6400" dirty="0"/>
              <a:t>than a “soup-to-nuts” portfolio review every three years. </a:t>
            </a:r>
          </a:p>
          <a:p>
            <a:r>
              <a:rPr lang="en-US" sz="6400" i="0" u="none" strike="noStrike" baseline="0" dirty="0" smtClean="0"/>
              <a:t>Phase I - </a:t>
            </a:r>
            <a:r>
              <a:rPr lang="en-US" sz="6400" dirty="0" smtClean="0"/>
              <a:t>address </a:t>
            </a:r>
            <a:r>
              <a:rPr lang="en-US" sz="6400" dirty="0"/>
              <a:t>the issues that need to be resolved to ensure funding is in place for energy efficiency programs through 2015. </a:t>
            </a:r>
          </a:p>
          <a:p>
            <a:r>
              <a:rPr lang="en-US" sz="6400" dirty="0"/>
              <a:t>Phase II </a:t>
            </a:r>
            <a:r>
              <a:rPr lang="en-US" sz="6400" dirty="0" smtClean="0"/>
              <a:t>- address </a:t>
            </a:r>
            <a:r>
              <a:rPr lang="en-US" sz="6400" dirty="0"/>
              <a:t>how we will put “Rolling Portfolios” in place for 2016 and beyond</a:t>
            </a:r>
            <a:r>
              <a:rPr lang="en-US" sz="6400" dirty="0" smtClean="0"/>
              <a:t>.</a:t>
            </a:r>
          </a:p>
          <a:p>
            <a:r>
              <a:rPr lang="en-US" sz="6400" dirty="0"/>
              <a:t>Phase III </a:t>
            </a:r>
            <a:r>
              <a:rPr lang="en-US" sz="6400" dirty="0" smtClean="0"/>
              <a:t>- address </a:t>
            </a:r>
            <a:r>
              <a:rPr lang="en-US" sz="6400" dirty="0"/>
              <a:t>policy issues that are not necessarily tied to the move to “Rolling Portfolios.”</a:t>
            </a:r>
            <a:endParaRPr lang="en-US" sz="6400" dirty="0" smtClean="0"/>
          </a:p>
          <a:p>
            <a:endParaRPr lang="en-US" sz="9600" dirty="0" smtClean="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R.13-11-005  </a:t>
            </a:r>
            <a:r>
              <a:rPr lang="en-US" dirty="0" smtClean="0"/>
              <a:t/>
            </a:r>
            <a:br>
              <a:rPr lang="en-US" dirty="0" smtClean="0"/>
            </a:br>
            <a:r>
              <a:rPr lang="en-US" dirty="0" smtClean="0"/>
              <a:t>Energy Efficiency</a:t>
            </a:r>
            <a:br>
              <a:rPr lang="en-US" dirty="0" smtClean="0"/>
            </a:br>
            <a:endParaRPr lang="en-US" dirty="0"/>
          </a:p>
        </p:txBody>
      </p:sp>
    </p:spTree>
    <p:extLst>
      <p:ext uri="{BB962C8B-B14F-4D97-AF65-F5344CB8AC3E}">
        <p14:creationId xmlns:p14="http://schemas.microsoft.com/office/powerpoint/2010/main" val="13607918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Actions Taken and Next Steps</a:t>
            </a:r>
            <a:endParaRPr lang="en-US" dirty="0"/>
          </a:p>
          <a:p>
            <a:r>
              <a:rPr lang="en-US" sz="2800" dirty="0" smtClean="0"/>
              <a:t>Phase I Decision 14-10-046 (Oct 2014) – authorizes the four Utilities, </a:t>
            </a:r>
            <a:r>
              <a:rPr lang="en-US" sz="2800" dirty="0"/>
              <a:t>Marin Clean Energy, Southern California Regional Energy Network and Bay Area Regional Energy Network </a:t>
            </a:r>
            <a:r>
              <a:rPr lang="en-US" sz="2800" dirty="0" smtClean="0"/>
              <a:t>to collectively spend $1B in 2015</a:t>
            </a:r>
          </a:p>
          <a:p>
            <a:r>
              <a:rPr lang="en-US" sz="2800" dirty="0" err="1" smtClean="0"/>
              <a:t>PreHearing</a:t>
            </a:r>
            <a:r>
              <a:rPr lang="en-US" sz="2800" dirty="0" smtClean="0"/>
              <a:t> Conference for Phase II regarding Rolling Portfolios (January 2015)</a:t>
            </a:r>
            <a:endParaRPr lang="en-US" sz="3400" dirty="0" smtClean="0"/>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R.13-11-005  </a:t>
            </a:r>
            <a:br>
              <a:rPr lang="en-US" dirty="0" smtClean="0"/>
            </a:br>
            <a:r>
              <a:rPr lang="en-US" dirty="0" smtClean="0"/>
              <a:t>Energy Efficiency</a:t>
            </a:r>
            <a:br>
              <a:rPr lang="en-US" dirty="0" smtClean="0"/>
            </a:br>
            <a:endParaRPr lang="en-US" dirty="0"/>
          </a:p>
        </p:txBody>
      </p:sp>
    </p:spTree>
    <p:extLst>
      <p:ext uri="{BB962C8B-B14F-4D97-AF65-F5344CB8AC3E}">
        <p14:creationId xmlns:p14="http://schemas.microsoft.com/office/powerpoint/2010/main" val="723013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sz="6700" dirty="0" smtClean="0"/>
              <a:t>Purpose of Proceeding</a:t>
            </a:r>
          </a:p>
          <a:p>
            <a:pPr marL="0" indent="0">
              <a:buNone/>
            </a:pPr>
            <a:r>
              <a:rPr lang="en-US" sz="5500" dirty="0" smtClean="0"/>
              <a:t>To enhance the role of demand response in meeting California’s resource planning needs and operational requirements. </a:t>
            </a:r>
            <a:endParaRPr lang="en-US" sz="5500" dirty="0"/>
          </a:p>
          <a:p>
            <a:r>
              <a:rPr lang="en-US" sz="5500" i="0" u="none" strike="noStrike" baseline="0" dirty="0" smtClean="0"/>
              <a:t>Phase I - </a:t>
            </a:r>
            <a:r>
              <a:rPr lang="en-US" sz="5500" dirty="0" smtClean="0"/>
              <a:t>address bridge funding</a:t>
            </a:r>
            <a:endParaRPr lang="en-US" sz="5500" dirty="0"/>
          </a:p>
          <a:p>
            <a:r>
              <a:rPr lang="en-US" sz="5500" dirty="0"/>
              <a:t>Phase II </a:t>
            </a:r>
            <a:r>
              <a:rPr lang="en-US" sz="5500" dirty="0" smtClean="0"/>
              <a:t>– address foundational issues of whether to bifurcate demand response, cost-effectiveness, cost recovery, and back-up generators</a:t>
            </a:r>
          </a:p>
          <a:p>
            <a:r>
              <a:rPr lang="en-US" sz="5500" dirty="0"/>
              <a:t>Phase III </a:t>
            </a:r>
            <a:r>
              <a:rPr lang="en-US" sz="5500" dirty="0" smtClean="0"/>
              <a:t>– address the implementation of bifurcation</a:t>
            </a:r>
          </a:p>
          <a:p>
            <a:r>
              <a:rPr lang="en-US" sz="5500" dirty="0" smtClean="0"/>
              <a:t>Phase IV – develop a long term road map.</a:t>
            </a:r>
          </a:p>
          <a:p>
            <a:endParaRPr lang="en-US" sz="9600" dirty="0" smtClean="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R.13-09-011  </a:t>
            </a:r>
            <a:br>
              <a:rPr lang="en-US" dirty="0" smtClean="0"/>
            </a:br>
            <a:r>
              <a:rPr lang="en-US" dirty="0" smtClean="0"/>
              <a:t>Demand Response</a:t>
            </a:r>
            <a:br>
              <a:rPr lang="en-US" dirty="0" smtClean="0"/>
            </a:br>
            <a:endParaRPr lang="en-US" dirty="0"/>
          </a:p>
        </p:txBody>
      </p:sp>
    </p:spTree>
    <p:extLst>
      <p:ext uri="{BB962C8B-B14F-4D97-AF65-F5344CB8AC3E}">
        <p14:creationId xmlns:p14="http://schemas.microsoft.com/office/powerpoint/2010/main" val="4129699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sz="6700" dirty="0" smtClean="0"/>
              <a:t>Actions Taken and Next Steps</a:t>
            </a:r>
            <a:endParaRPr lang="en-US" sz="6700" dirty="0"/>
          </a:p>
          <a:p>
            <a:r>
              <a:rPr lang="en-US" sz="4200" dirty="0" smtClean="0"/>
              <a:t>Phase I Decisions (D.14-1-004 and D.14-05-025) (Jan and May 2014) – approved two years of bridge funding for demand response programs and activities and closed Phase I</a:t>
            </a:r>
          </a:p>
          <a:p>
            <a:r>
              <a:rPr lang="en-US" sz="4200" dirty="0" smtClean="0"/>
              <a:t>Phase II decision (D.14-03-026) (Mar 2014) approved the policy to bifurcate demand response into load modifying and supply demand response.</a:t>
            </a:r>
          </a:p>
          <a:p>
            <a:r>
              <a:rPr lang="en-US" sz="4200" dirty="0" smtClean="0"/>
              <a:t>Phase III decision (D.14-12-024) (Dec. 2014) and established a pathway to the complete implementation of bifurcation.  D.14-12-024 also determined the Phase II issues of cost recovery and back-up generators.</a:t>
            </a:r>
          </a:p>
          <a:p>
            <a:r>
              <a:rPr lang="en-US" sz="4200" dirty="0" smtClean="0"/>
              <a:t>Over the course of 2015, parties will participate in Working Groups established in D.14-12-024 to assist the Commission in making final determinations regarding full implementation of bifurcation, the role of the utilities in demand response, and the future length of budget cycles and mid-term reviews.</a:t>
            </a:r>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R.13-09-011</a:t>
            </a:r>
            <a:br>
              <a:rPr lang="en-US" dirty="0" smtClean="0"/>
            </a:br>
            <a:r>
              <a:rPr lang="en-US" dirty="0" smtClean="0"/>
              <a:t>Demand Response</a:t>
            </a:r>
            <a:br>
              <a:rPr lang="en-US" dirty="0" smtClean="0"/>
            </a:br>
            <a:endParaRPr lang="en-US" dirty="0"/>
          </a:p>
        </p:txBody>
      </p:sp>
    </p:spTree>
    <p:extLst>
      <p:ext uri="{BB962C8B-B14F-4D97-AF65-F5344CB8AC3E}">
        <p14:creationId xmlns:p14="http://schemas.microsoft.com/office/powerpoint/2010/main" val="2747123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sz="5800" dirty="0" smtClean="0"/>
              <a:t>Purpose of </a:t>
            </a:r>
            <a:r>
              <a:rPr lang="en-US" sz="5800" dirty="0" smtClean="0"/>
              <a:t>Proceeding</a:t>
            </a:r>
            <a:endParaRPr lang="en-US" sz="5800" dirty="0">
              <a:solidFill>
                <a:srgbClr val="000000"/>
              </a:solidFill>
              <a:latin typeface="Book Antiqua"/>
            </a:endParaRPr>
          </a:p>
          <a:p>
            <a:pPr marL="0" indent="0">
              <a:buNone/>
            </a:pPr>
            <a:r>
              <a:rPr lang="en-US" sz="3300" dirty="0">
                <a:solidFill>
                  <a:srgbClr val="000000"/>
                </a:solidFill>
                <a:latin typeface="Book Antiqua"/>
              </a:rPr>
              <a:t>T</a:t>
            </a:r>
            <a:r>
              <a:rPr lang="en-US" sz="3300" dirty="0" smtClean="0">
                <a:solidFill>
                  <a:srgbClr val="000000"/>
                </a:solidFill>
                <a:latin typeface="Book Antiqua"/>
              </a:rPr>
              <a:t>o </a:t>
            </a:r>
            <a:r>
              <a:rPr lang="en-US" sz="3300" dirty="0">
                <a:solidFill>
                  <a:srgbClr val="000000"/>
                </a:solidFill>
                <a:latin typeface="Book Antiqua"/>
              </a:rPr>
              <a:t>continue the work from </a:t>
            </a:r>
            <a:r>
              <a:rPr lang="en-US" sz="3300" dirty="0" smtClean="0">
                <a:solidFill>
                  <a:srgbClr val="000000"/>
                </a:solidFill>
                <a:latin typeface="Book Antiqua"/>
              </a:rPr>
              <a:t>R.10-05-004 to develop and refine policies</a:t>
            </a:r>
            <a:r>
              <a:rPr lang="en-US" sz="3300" dirty="0">
                <a:solidFill>
                  <a:srgbClr val="000000"/>
                </a:solidFill>
                <a:latin typeface="Book Antiqua"/>
              </a:rPr>
              <a:t>, rules and programs for the California Solar Initiative and the Self-Generation Incentive Program and to </a:t>
            </a:r>
            <a:r>
              <a:rPr lang="en-US" sz="3300" dirty="0" smtClean="0">
                <a:solidFill>
                  <a:srgbClr val="000000"/>
                </a:solidFill>
                <a:latin typeface="Book Antiqua"/>
              </a:rPr>
              <a:t>develop policies for cost-effective</a:t>
            </a:r>
            <a:r>
              <a:rPr lang="en-US" sz="3300" dirty="0">
                <a:solidFill>
                  <a:srgbClr val="000000"/>
                </a:solidFill>
                <a:latin typeface="Book Antiqua"/>
              </a:rPr>
              <a:t>, clean and reliable distributed generation. </a:t>
            </a:r>
            <a:r>
              <a:rPr lang="en-US" sz="3300" dirty="0" smtClean="0">
                <a:solidFill>
                  <a:srgbClr val="000000"/>
                </a:solidFill>
                <a:latin typeface="Book Antiqua"/>
              </a:rPr>
              <a:t>Specifically:</a:t>
            </a:r>
            <a:r>
              <a:rPr lang="en-US" sz="3300" dirty="0" smtClean="0"/>
              <a:t> </a:t>
            </a:r>
          </a:p>
          <a:p>
            <a:r>
              <a:rPr lang="en-US" sz="3300" dirty="0" smtClean="0"/>
              <a:t>Ongoing </a:t>
            </a:r>
            <a:r>
              <a:rPr lang="en-US" sz="3300" dirty="0"/>
              <a:t>review, evaluation, and consideration of modification to policies and program rules for CSI </a:t>
            </a:r>
            <a:r>
              <a:rPr lang="en-US" sz="3300" dirty="0" smtClean="0"/>
              <a:t>including</a:t>
            </a:r>
            <a:r>
              <a:rPr lang="en-US" sz="3300" dirty="0"/>
              <a:t>, but not limited to, </a:t>
            </a:r>
            <a:r>
              <a:rPr lang="en-US" sz="3300" dirty="0" smtClean="0"/>
              <a:t>the </a:t>
            </a:r>
            <a:r>
              <a:rPr lang="en-US" sz="3300" dirty="0"/>
              <a:t>Single Family Affordable Solar Housing (SASH) and the Multifamily </a:t>
            </a:r>
            <a:r>
              <a:rPr lang="en-US" sz="3300" dirty="0" smtClean="0"/>
              <a:t>(MASH</a:t>
            </a:r>
            <a:r>
              <a:rPr lang="en-US" sz="3300" dirty="0"/>
              <a:t>) programs, the CSI Research, Development, and Demonstration (RD&amp;D) Program, and the CSI Thermal </a:t>
            </a:r>
            <a:r>
              <a:rPr lang="en-US" sz="3300" dirty="0" smtClean="0"/>
              <a:t>Program. </a:t>
            </a:r>
            <a:endParaRPr lang="en-US" sz="3300" dirty="0"/>
          </a:p>
          <a:p>
            <a:r>
              <a:rPr lang="en-US" sz="3300" dirty="0" smtClean="0"/>
              <a:t>Ongoing </a:t>
            </a:r>
            <a:r>
              <a:rPr lang="en-US" sz="3300" dirty="0"/>
              <a:t>review, evaluation, and consideration of modification to the </a:t>
            </a:r>
            <a:r>
              <a:rPr lang="en-US" sz="3300" dirty="0" smtClean="0"/>
              <a:t>SGIP </a:t>
            </a:r>
            <a:r>
              <a:rPr lang="en-US" sz="3300" dirty="0"/>
              <a:t>with emphasis on consideration of ongoing implementation to comply with legislative directives. </a:t>
            </a:r>
          </a:p>
          <a:p>
            <a:r>
              <a:rPr lang="en-US" sz="3300" dirty="0" smtClean="0"/>
              <a:t>Ongoing </a:t>
            </a:r>
            <a:r>
              <a:rPr lang="en-US" sz="3300" dirty="0"/>
              <a:t>review, evaluation and consideration of DG policy issues generally, again with a particular emphasis on DG on the customer-side of the meter, including not but limited to net energy metering (NEM) policies and issues, continued implementation of the NEM cap </a:t>
            </a:r>
            <a:r>
              <a:rPr lang="en-US" sz="3300" dirty="0" smtClean="0"/>
              <a:t>calculation, </a:t>
            </a:r>
            <a:r>
              <a:rPr lang="en-US" sz="3300" dirty="0"/>
              <a:t>and consideration of the Solar Energy Industries Alliance (SEIA) petition to modify Decision (D.) 12-05-036.2 </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R.12-11-005  </a:t>
            </a:r>
            <a:r>
              <a:rPr lang="en-US" dirty="0" smtClean="0"/>
              <a:t/>
            </a:r>
            <a:br>
              <a:rPr lang="en-US" dirty="0" smtClean="0"/>
            </a:br>
            <a:r>
              <a:rPr lang="en-US" dirty="0" smtClean="0"/>
              <a:t>Distributed Generation</a:t>
            </a:r>
            <a:r>
              <a:rPr lang="en-US" dirty="0" smtClean="0"/>
              <a:t/>
            </a:r>
            <a:br>
              <a:rPr lang="en-US" dirty="0" smtClean="0"/>
            </a:br>
            <a:endParaRPr lang="en-US" dirty="0"/>
          </a:p>
        </p:txBody>
      </p:sp>
    </p:spTree>
    <p:extLst>
      <p:ext uri="{BB962C8B-B14F-4D97-AF65-F5344CB8AC3E}">
        <p14:creationId xmlns:p14="http://schemas.microsoft.com/office/powerpoint/2010/main" val="12233631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0" indent="0">
              <a:buNone/>
            </a:pPr>
            <a:r>
              <a:rPr lang="en-US" sz="8000" dirty="0" smtClean="0"/>
              <a:t>Actions Taken and Next Steps</a:t>
            </a:r>
            <a:endParaRPr lang="en-US" sz="8000" dirty="0"/>
          </a:p>
          <a:p>
            <a:r>
              <a:rPr lang="en-US" sz="4500" dirty="0" smtClean="0"/>
              <a:t>D.12-12-018 – modifies D.11-12-019; revises SDG&amp;E’s collections for CSI</a:t>
            </a:r>
            <a:r>
              <a:rPr lang="en-US" sz="4500" dirty="0" smtClean="0"/>
              <a:t>.</a:t>
            </a:r>
          </a:p>
          <a:p>
            <a:r>
              <a:rPr lang="en-US" sz="4500" dirty="0" smtClean="0"/>
              <a:t>D.13-02-018 – modifies D.1001002; expands the technologies receiving CSI Thermal program incentives</a:t>
            </a:r>
            <a:endParaRPr lang="en-US" sz="4500" dirty="0" smtClean="0"/>
          </a:p>
          <a:p>
            <a:r>
              <a:rPr lang="en-US" sz="4500" dirty="0" smtClean="0"/>
              <a:t>D.13-08-004 – </a:t>
            </a:r>
            <a:r>
              <a:rPr lang="en-US" sz="4500" dirty="0" smtClean="0"/>
              <a:t>adds </a:t>
            </a:r>
            <a:r>
              <a:rPr lang="en-US" sz="4500" dirty="0" smtClean="0"/>
              <a:t>Solar Pool Heating </a:t>
            </a:r>
            <a:r>
              <a:rPr lang="en-US" sz="4500" dirty="0" smtClean="0"/>
              <a:t>to </a:t>
            </a:r>
            <a:r>
              <a:rPr lang="en-US" sz="4500" dirty="0" smtClean="0"/>
              <a:t>the CSI Thermal program</a:t>
            </a:r>
          </a:p>
          <a:p>
            <a:r>
              <a:rPr lang="en-US" sz="4500" dirty="0" smtClean="0"/>
              <a:t>D.13-10-006 – grants CCSE’s request to combine CSI marketing &amp; outreach budgets with the administrative budget</a:t>
            </a:r>
          </a:p>
          <a:p>
            <a:r>
              <a:rPr lang="en-US" sz="4500" dirty="0" smtClean="0"/>
              <a:t>D.14-03-041 – establishes a transition period pursuant to AB 327 for customers enrolled in NEM tariffs</a:t>
            </a:r>
          </a:p>
          <a:p>
            <a:r>
              <a:rPr lang="en-US" sz="4500" dirty="0" smtClean="0"/>
              <a:t>D.14-05-033 – clarifies existing policies regarding NEM interconnection ability for storage devices w/ NEM generation facilities</a:t>
            </a:r>
          </a:p>
          <a:p>
            <a:r>
              <a:rPr lang="en-US" sz="4500" dirty="0" smtClean="0"/>
              <a:t>D.14-11-001 – transfers CSI data collection responsibility from CSI to NEM interconnection process</a:t>
            </a:r>
          </a:p>
          <a:p>
            <a:r>
              <a:rPr lang="en-US" sz="4500" dirty="0" smtClean="0"/>
              <a:t>D.14-12-033 – authorizes Utilities to collect SGIP funds.</a:t>
            </a:r>
            <a:endParaRPr lang="en-US" sz="4500" dirty="0" smtClean="0"/>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R.12-11-005</a:t>
            </a:r>
            <a:r>
              <a:rPr lang="en-US" dirty="0" smtClean="0"/>
              <a:t/>
            </a:r>
            <a:br>
              <a:rPr lang="en-US" dirty="0" smtClean="0"/>
            </a:br>
            <a:r>
              <a:rPr lang="en-US" dirty="0" smtClean="0"/>
              <a:t>Distributed Generation</a:t>
            </a:r>
            <a:r>
              <a:rPr lang="en-US" dirty="0" smtClean="0"/>
              <a:t/>
            </a:r>
            <a:br>
              <a:rPr lang="en-US" dirty="0" smtClean="0"/>
            </a:br>
            <a:endParaRPr lang="en-US" dirty="0"/>
          </a:p>
        </p:txBody>
      </p:sp>
    </p:spTree>
    <p:extLst>
      <p:ext uri="{BB962C8B-B14F-4D97-AF65-F5344CB8AC3E}">
        <p14:creationId xmlns:p14="http://schemas.microsoft.com/office/powerpoint/2010/main" val="35434661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sz="5800" dirty="0" smtClean="0"/>
              <a:t>Purpose of Proceeding</a:t>
            </a:r>
          </a:p>
          <a:p>
            <a:pPr marL="0" indent="0">
              <a:buNone/>
            </a:pPr>
            <a:r>
              <a:rPr lang="en-US" sz="3600" dirty="0" smtClean="0"/>
              <a:t>To explore whether the </a:t>
            </a:r>
            <a:r>
              <a:rPr lang="en-US" sz="3600" dirty="0"/>
              <a:t>current </a:t>
            </a:r>
            <a:r>
              <a:rPr lang="en-US" sz="3600" dirty="0" smtClean="0"/>
              <a:t>residential rate </a:t>
            </a:r>
            <a:r>
              <a:rPr lang="en-US" sz="3600" dirty="0"/>
              <a:t>structure is </a:t>
            </a:r>
            <a:r>
              <a:rPr lang="en-US" sz="3600" dirty="0" smtClean="0"/>
              <a:t>meeting Commission objectives </a:t>
            </a:r>
            <a:r>
              <a:rPr lang="en-US" sz="3600" dirty="0"/>
              <a:t>or whether alternative rate designs </a:t>
            </a:r>
            <a:r>
              <a:rPr lang="en-US" sz="3600" dirty="0" smtClean="0"/>
              <a:t>can </a:t>
            </a:r>
            <a:r>
              <a:rPr lang="en-US" sz="3600" dirty="0"/>
              <a:t>better achieve all of </a:t>
            </a:r>
            <a:r>
              <a:rPr lang="en-US" sz="3600" dirty="0" smtClean="0"/>
              <a:t>the objectives</a:t>
            </a:r>
            <a:r>
              <a:rPr lang="en-US" sz="3600" dirty="0"/>
              <a:t>. </a:t>
            </a:r>
            <a:r>
              <a:rPr lang="en-US" sz="3600" dirty="0" smtClean="0"/>
              <a:t>Examine </a:t>
            </a:r>
            <a:r>
              <a:rPr lang="en-US" sz="3600" dirty="0"/>
              <a:t>whether the current tiered rate </a:t>
            </a:r>
            <a:r>
              <a:rPr lang="en-US" sz="3600" dirty="0" smtClean="0"/>
              <a:t>structure continues </a:t>
            </a:r>
            <a:r>
              <a:rPr lang="en-US" sz="3600" dirty="0"/>
              <a:t>to support the underlying statewide-energy goals, facilitates </a:t>
            </a:r>
            <a:r>
              <a:rPr lang="en-US" sz="3600" dirty="0" smtClean="0"/>
              <a:t>the development </a:t>
            </a:r>
            <a:r>
              <a:rPr lang="en-US" sz="3600" dirty="0"/>
              <a:t>of technologies that enable customers to better manage their </a:t>
            </a:r>
            <a:r>
              <a:rPr lang="en-US" sz="3600" dirty="0" smtClean="0"/>
              <a:t>usage and </a:t>
            </a:r>
            <a:r>
              <a:rPr lang="en-US" sz="3600" dirty="0"/>
              <a:t>bills, and whether the rates result </a:t>
            </a:r>
            <a:r>
              <a:rPr lang="en-US" sz="3600" dirty="0" smtClean="0"/>
              <a:t>in inequitable </a:t>
            </a:r>
            <a:r>
              <a:rPr lang="en-US" sz="3600" dirty="0"/>
              <a:t>treatment across </a:t>
            </a:r>
            <a:r>
              <a:rPr lang="en-US" sz="3600" dirty="0" smtClean="0"/>
              <a:t>customers and </a:t>
            </a:r>
            <a:r>
              <a:rPr lang="en-US" sz="3600" dirty="0"/>
              <a:t>customer classes</a:t>
            </a:r>
            <a:r>
              <a:rPr lang="en-US" sz="3600" dirty="0" smtClean="0"/>
              <a:t>.  Specifically, the Commission asks:</a:t>
            </a:r>
            <a:endParaRPr lang="en-US" sz="3600" dirty="0"/>
          </a:p>
          <a:p>
            <a:r>
              <a:rPr lang="en-US" sz="3600" dirty="0"/>
              <a:t>do existing rate design structures and </a:t>
            </a:r>
            <a:r>
              <a:rPr lang="en-US" sz="3600" dirty="0" smtClean="0"/>
              <a:t>statutory requirements </a:t>
            </a:r>
            <a:r>
              <a:rPr lang="en-US" sz="3600" dirty="0"/>
              <a:t>support the ability of the Commission and electric utilities to </a:t>
            </a:r>
            <a:r>
              <a:rPr lang="en-US" sz="3600" dirty="0" smtClean="0"/>
              <a:t>enact electricity </a:t>
            </a:r>
            <a:r>
              <a:rPr lang="en-US" sz="3600" dirty="0"/>
              <a:t>policies; </a:t>
            </a:r>
            <a:endParaRPr lang="en-US" sz="3600" dirty="0" smtClean="0"/>
          </a:p>
          <a:p>
            <a:r>
              <a:rPr lang="en-US" sz="3600" dirty="0" smtClean="0"/>
              <a:t>would </a:t>
            </a:r>
            <a:r>
              <a:rPr lang="en-US" sz="3600" dirty="0"/>
              <a:t>implementing time varying rates instead of or </a:t>
            </a:r>
            <a:r>
              <a:rPr lang="en-US" sz="3600" dirty="0" smtClean="0"/>
              <a:t>in combination </a:t>
            </a:r>
            <a:r>
              <a:rPr lang="en-US" sz="3600" dirty="0"/>
              <a:t>with the existing tier structure allow for the creation of a </a:t>
            </a:r>
            <a:r>
              <a:rPr lang="en-US" sz="3600" dirty="0" smtClean="0"/>
              <a:t>more equitable </a:t>
            </a:r>
            <a:r>
              <a:rPr lang="en-US" sz="3600" dirty="0"/>
              <a:t>rate structure and better meet the Commission’s rate objectives; and</a:t>
            </a:r>
          </a:p>
          <a:p>
            <a:r>
              <a:rPr lang="en-US" sz="3600" dirty="0"/>
              <a:t>are changes to existing statutes needed to implement a preferable rate structure</a:t>
            </a:r>
            <a:endParaRPr lang="en-US" sz="3600" dirty="0" smtClean="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R.12-06-013  </a:t>
            </a:r>
            <a:br>
              <a:rPr lang="en-US" dirty="0" smtClean="0"/>
            </a:br>
            <a:r>
              <a:rPr lang="en-US" dirty="0" smtClean="0"/>
              <a:t>Residential Rate Reform</a:t>
            </a:r>
            <a:br>
              <a:rPr lang="en-US" dirty="0" smtClean="0"/>
            </a:br>
            <a:endParaRPr lang="en-US" dirty="0"/>
          </a:p>
        </p:txBody>
      </p:sp>
    </p:spTree>
    <p:extLst>
      <p:ext uri="{BB962C8B-B14F-4D97-AF65-F5344CB8AC3E}">
        <p14:creationId xmlns:p14="http://schemas.microsoft.com/office/powerpoint/2010/main" val="3819939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5100" dirty="0" smtClean="0"/>
              <a:t>Actions Taken and Next Steps</a:t>
            </a:r>
            <a:endParaRPr lang="en-US" sz="5100" dirty="0"/>
          </a:p>
          <a:p>
            <a:r>
              <a:rPr lang="en-US" sz="3800" dirty="0" smtClean="0"/>
              <a:t>Scoping Memo issued (Oct 2013) initiating a Phase 2 as a result of the passage of under Assembly Bill (AB) 327.  The </a:t>
            </a:r>
            <a:r>
              <a:rPr lang="en-US" sz="3800" dirty="0"/>
              <a:t>purpose of Phase 2 is to allow some interim changes to be made </a:t>
            </a:r>
            <a:r>
              <a:rPr lang="en-US" sz="3800" dirty="0" smtClean="0"/>
              <a:t>to stabilize </a:t>
            </a:r>
            <a:r>
              <a:rPr lang="en-US" sz="3800" dirty="0"/>
              <a:t>and rebalance tiered rates while longer-term rate design is evaluated </a:t>
            </a:r>
            <a:r>
              <a:rPr lang="en-US" sz="3800" dirty="0" smtClean="0"/>
              <a:t>in Phase </a:t>
            </a:r>
            <a:r>
              <a:rPr lang="en-US" sz="3800" dirty="0"/>
              <a:t>1. </a:t>
            </a:r>
            <a:endParaRPr lang="en-US" sz="3800" dirty="0" smtClean="0"/>
          </a:p>
          <a:p>
            <a:r>
              <a:rPr lang="en-US" sz="3800" dirty="0" smtClean="0"/>
              <a:t>D.14-06-029 </a:t>
            </a:r>
            <a:r>
              <a:rPr lang="en-US" sz="3800" dirty="0"/>
              <a:t>evaluates </a:t>
            </a:r>
            <a:r>
              <a:rPr lang="en-US" sz="3800" dirty="0" smtClean="0"/>
              <a:t>and approves 2014 summer </a:t>
            </a:r>
            <a:r>
              <a:rPr lang="en-US" sz="3800" dirty="0"/>
              <a:t>rate change proposals </a:t>
            </a:r>
            <a:r>
              <a:rPr lang="en-US" sz="3800" dirty="0" smtClean="0"/>
              <a:t>for PG&amp;E, SDG&amp;E, and SCE </a:t>
            </a:r>
            <a:r>
              <a:rPr lang="en-US" sz="3800" dirty="0"/>
              <a:t>as permitted under </a:t>
            </a:r>
            <a:r>
              <a:rPr lang="en-US" sz="3800" dirty="0" smtClean="0"/>
              <a:t>AB 327.  Specifically, the decision sets </a:t>
            </a:r>
            <a:r>
              <a:rPr lang="en-US" sz="3800" dirty="0"/>
              <a:t>the CARE effective discount rate </a:t>
            </a:r>
            <a:r>
              <a:rPr lang="en-US" sz="3800" dirty="0" smtClean="0"/>
              <a:t>between 30</a:t>
            </a:r>
            <a:r>
              <a:rPr lang="en-US" sz="3800" dirty="0"/>
              <a:t>% and 35%, and (2) </a:t>
            </a:r>
            <a:r>
              <a:rPr lang="en-US" sz="3800" dirty="0" smtClean="0"/>
              <a:t>allows an </a:t>
            </a:r>
            <a:r>
              <a:rPr lang="en-US" sz="3800" dirty="0"/>
              <a:t>increase in rates for Tiers 1 and </a:t>
            </a:r>
            <a:r>
              <a:rPr lang="en-US" sz="3800" dirty="0" smtClean="0"/>
              <a:t>2.</a:t>
            </a:r>
          </a:p>
          <a:p>
            <a:r>
              <a:rPr lang="en-US" sz="3800" dirty="0" smtClean="0"/>
              <a:t>Public Participation Hearings Held (Sep and Oct 2014)</a:t>
            </a:r>
          </a:p>
          <a:p>
            <a:r>
              <a:rPr lang="en-US" sz="3800" dirty="0" smtClean="0"/>
              <a:t>Evidentiary Hearings Held (Dec 2014)</a:t>
            </a:r>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R.12-06-013</a:t>
            </a:r>
            <a:br>
              <a:rPr lang="en-US" dirty="0" smtClean="0"/>
            </a:br>
            <a:r>
              <a:rPr lang="en-US" dirty="0" smtClean="0"/>
              <a:t>Residential Rate Reform</a:t>
            </a:r>
            <a:br>
              <a:rPr lang="en-US" dirty="0" smtClean="0"/>
            </a:br>
            <a:endParaRPr lang="en-US" dirty="0"/>
          </a:p>
        </p:txBody>
      </p:sp>
    </p:spTree>
    <p:extLst>
      <p:ext uri="{BB962C8B-B14F-4D97-AF65-F5344CB8AC3E}">
        <p14:creationId xmlns:p14="http://schemas.microsoft.com/office/powerpoint/2010/main" val="3177877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sz="5100" dirty="0" smtClean="0"/>
              <a:t>Purpose of </a:t>
            </a:r>
            <a:r>
              <a:rPr lang="en-US" sz="5100" dirty="0" smtClean="0"/>
              <a:t>Proceeding</a:t>
            </a:r>
            <a:endParaRPr lang="en-US" sz="5100" dirty="0">
              <a:solidFill>
                <a:srgbClr val="000000"/>
              </a:solidFill>
            </a:endParaRPr>
          </a:p>
          <a:p>
            <a:pPr marL="0" indent="0">
              <a:buNone/>
            </a:pPr>
            <a:r>
              <a:rPr lang="en-US" sz="2900" dirty="0" smtClean="0"/>
              <a:t>To review</a:t>
            </a:r>
            <a:r>
              <a:rPr lang="en-US" sz="2900" dirty="0"/>
              <a:t>, analyze and establish, </a:t>
            </a:r>
            <a:r>
              <a:rPr lang="en-US" sz="2900" dirty="0" smtClean="0"/>
              <a:t>if appropriate</a:t>
            </a:r>
            <a:r>
              <a:rPr lang="en-US" sz="2900" dirty="0"/>
              <a:t>, opportunities for the development and deployment of </a:t>
            </a:r>
            <a:r>
              <a:rPr lang="en-US" sz="2900" dirty="0" smtClean="0"/>
              <a:t>energy storage </a:t>
            </a:r>
            <a:r>
              <a:rPr lang="en-US" sz="2900" dirty="0"/>
              <a:t>technologies throughout California’s electricity system; </a:t>
            </a:r>
            <a:r>
              <a:rPr lang="en-US" sz="2900" dirty="0"/>
              <a:t> </a:t>
            </a:r>
            <a:r>
              <a:rPr lang="en-US" sz="2900" dirty="0" smtClean="0"/>
              <a:t>to remove or lessen </a:t>
            </a:r>
            <a:r>
              <a:rPr lang="en-US" sz="2900" dirty="0"/>
              <a:t>any barriers to such development and deployment; </a:t>
            </a:r>
            <a:r>
              <a:rPr lang="en-US" sz="2900" dirty="0" smtClean="0"/>
              <a:t>to review </a:t>
            </a:r>
            <a:r>
              <a:rPr lang="en-US" sz="2900" dirty="0"/>
              <a:t>and </a:t>
            </a:r>
            <a:r>
              <a:rPr lang="en-US" sz="2900" dirty="0" smtClean="0"/>
              <a:t>weigh the </a:t>
            </a:r>
            <a:r>
              <a:rPr lang="en-US" sz="2900" dirty="0"/>
              <a:t>associated costs and benefits of such development and deployment; </a:t>
            </a:r>
            <a:r>
              <a:rPr lang="en-US" sz="2900" dirty="0" smtClean="0"/>
              <a:t>and, to establish </a:t>
            </a:r>
            <a:r>
              <a:rPr lang="en-US" sz="2900" dirty="0"/>
              <a:t>how those costs and benefits should be distributed</a:t>
            </a:r>
            <a:r>
              <a:rPr lang="en-US" sz="2900" dirty="0" smtClean="0"/>
              <a:t>.</a:t>
            </a:r>
            <a:r>
              <a:rPr lang="en-US" sz="2900" dirty="0" smtClean="0"/>
              <a:t> </a:t>
            </a:r>
          </a:p>
          <a:p>
            <a:r>
              <a:rPr lang="en-US" sz="2900" dirty="0" smtClean="0"/>
              <a:t>Phase I – Policies and Guidelines</a:t>
            </a:r>
          </a:p>
          <a:p>
            <a:pPr lvl="1"/>
            <a:r>
              <a:rPr lang="en-US" sz="2900" dirty="0" smtClean="0"/>
              <a:t>Review of current technology; policies needed to encourage energy storage; integration into existing loading order and portfolios; barriers; unifying storage policy; applications or attributes to be encouraged; and ownership models  </a:t>
            </a:r>
            <a:endParaRPr lang="en-US" sz="2900" dirty="0"/>
          </a:p>
          <a:p>
            <a:r>
              <a:rPr lang="en-US" sz="2900" dirty="0" smtClean="0"/>
              <a:t>Phase II – Cost-Benefit </a:t>
            </a:r>
            <a:r>
              <a:rPr lang="en-US" sz="2900" dirty="0"/>
              <a:t>Analysis and </a:t>
            </a:r>
            <a:r>
              <a:rPr lang="en-US" sz="2900" dirty="0" smtClean="0"/>
              <a:t>Allocation </a:t>
            </a:r>
          </a:p>
          <a:p>
            <a:pPr lvl="1"/>
            <a:r>
              <a:rPr lang="en-US" sz="2900" dirty="0" smtClean="0"/>
              <a:t>Valuation of applications and attributes; costs of applications; determining cost-effectiveness; and allocation of cost – benefits among end-use customers</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R.10-12-007  </a:t>
            </a:r>
            <a:r>
              <a:rPr lang="en-US" dirty="0" smtClean="0"/>
              <a:t/>
            </a:r>
            <a:br>
              <a:rPr lang="en-US" dirty="0" smtClean="0"/>
            </a:br>
            <a:r>
              <a:rPr lang="en-US" dirty="0" smtClean="0"/>
              <a:t>Energy Storage</a:t>
            </a:r>
            <a:r>
              <a:rPr lang="en-US" dirty="0" smtClean="0"/>
              <a:t/>
            </a:r>
            <a:br>
              <a:rPr lang="en-US" dirty="0" smtClean="0"/>
            </a:br>
            <a:endParaRPr lang="en-US" dirty="0"/>
          </a:p>
        </p:txBody>
      </p:sp>
    </p:spTree>
    <p:extLst>
      <p:ext uri="{BB962C8B-B14F-4D97-AF65-F5344CB8AC3E}">
        <p14:creationId xmlns:p14="http://schemas.microsoft.com/office/powerpoint/2010/main" val="3714744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en-US" dirty="0" smtClean="0"/>
              <a:t>R.14-08-013  Distributed Resources Plan</a:t>
            </a:r>
          </a:p>
          <a:p>
            <a:r>
              <a:rPr lang="en-US" dirty="0" smtClean="0"/>
              <a:t>R.13-12-011 Water-Energy Nexus</a:t>
            </a:r>
          </a:p>
          <a:p>
            <a:r>
              <a:rPr lang="en-US" dirty="0" smtClean="0"/>
              <a:t>R.13-12-010 Long Term Procurement Planning</a:t>
            </a:r>
          </a:p>
          <a:p>
            <a:r>
              <a:rPr lang="en-US" dirty="0" smtClean="0"/>
              <a:t>R.13-11-007  Alternative Fueled Vehicles</a:t>
            </a:r>
          </a:p>
          <a:p>
            <a:r>
              <a:rPr lang="en-US" dirty="0" smtClean="0"/>
              <a:t>R.13-11-005 Energy Efficiency</a:t>
            </a:r>
          </a:p>
        </p:txBody>
      </p:sp>
      <p:sp>
        <p:nvSpPr>
          <p:cNvPr id="4" name="Text Placeholder 3"/>
          <p:cNvSpPr>
            <a:spLocks noGrp="1"/>
          </p:cNvSpPr>
          <p:nvPr>
            <p:ph sz="half" idx="2"/>
          </p:nvPr>
        </p:nvSpPr>
        <p:spPr/>
        <p:txBody>
          <a:bodyPr>
            <a:normAutofit fontScale="92500" lnSpcReduction="20000"/>
          </a:bodyPr>
          <a:lstStyle/>
          <a:p>
            <a:r>
              <a:rPr lang="en-US" dirty="0" smtClean="0"/>
              <a:t>R.13-09-011 Demand Response</a:t>
            </a:r>
          </a:p>
          <a:p>
            <a:r>
              <a:rPr lang="en-US" dirty="0" smtClean="0"/>
              <a:t>R.12-11-005 Distributed Generation</a:t>
            </a:r>
          </a:p>
          <a:p>
            <a:r>
              <a:rPr lang="en-US" dirty="0" smtClean="0"/>
              <a:t>R.12-06-013 Residential Rate Reform</a:t>
            </a:r>
          </a:p>
          <a:p>
            <a:r>
              <a:rPr lang="en-US" dirty="0" smtClean="0"/>
              <a:t>R.10-12-007 Energy Storage</a:t>
            </a:r>
          </a:p>
          <a:p>
            <a:r>
              <a:rPr lang="en-US" dirty="0" smtClean="0"/>
              <a:t>R.08-12-009 Smart Grid</a:t>
            </a:r>
          </a:p>
          <a:p>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Integrated Demand Side Management Related Proceedings</a:t>
            </a:r>
            <a:r>
              <a:rPr lang="en-US" dirty="0" smtClean="0"/>
              <a:t/>
            </a:r>
            <a:br>
              <a:rPr lang="en-US" dirty="0" smtClean="0"/>
            </a:br>
            <a:endParaRPr lang="en-US" dirty="0"/>
          </a:p>
        </p:txBody>
      </p:sp>
    </p:spTree>
    <p:extLst>
      <p:ext uri="{BB962C8B-B14F-4D97-AF65-F5344CB8AC3E}">
        <p14:creationId xmlns:p14="http://schemas.microsoft.com/office/powerpoint/2010/main" val="2821210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5800" dirty="0" smtClean="0"/>
              <a:t>Actions Taken and Next Steps</a:t>
            </a:r>
            <a:endParaRPr lang="en-US" sz="5800" dirty="0"/>
          </a:p>
          <a:p>
            <a:r>
              <a:rPr lang="en-US" sz="4400" dirty="0" smtClean="0"/>
              <a:t>D.12-08-016 – adopts a framework for analyzing energy storage needs when defining cost-effectiveness evaluation methods and refining resource adequacy values.</a:t>
            </a:r>
            <a:endParaRPr lang="en-US" sz="4400" dirty="0" smtClean="0"/>
          </a:p>
          <a:p>
            <a:r>
              <a:rPr lang="en-US" sz="4400" dirty="0" smtClean="0"/>
              <a:t>D.13-10-040 – adopts an energy storage procurement framework and design program and closes proceeding. Includes: </a:t>
            </a:r>
            <a:endParaRPr lang="en-US" sz="4400" dirty="0"/>
          </a:p>
          <a:p>
            <a:pPr lvl="1"/>
            <a:r>
              <a:rPr lang="en-US" sz="4400" dirty="0"/>
              <a:t>Procurement targets for each of the investor-owned utilities and procurement requirements for other load serving entities; </a:t>
            </a:r>
          </a:p>
          <a:p>
            <a:pPr lvl="1"/>
            <a:r>
              <a:rPr lang="en-US" sz="4400" dirty="0" smtClean="0"/>
              <a:t>Mechanisms </a:t>
            </a:r>
            <a:r>
              <a:rPr lang="en-US" sz="4400" dirty="0"/>
              <a:t>to procure storage and means to adjust the targets, as necessary; and </a:t>
            </a:r>
          </a:p>
          <a:p>
            <a:pPr lvl="1"/>
            <a:r>
              <a:rPr lang="en-US" sz="4400" dirty="0" smtClean="0"/>
              <a:t>Program </a:t>
            </a:r>
            <a:r>
              <a:rPr lang="en-US" sz="4400" dirty="0"/>
              <a:t>evaluation </a:t>
            </a:r>
            <a:r>
              <a:rPr lang="en-US" sz="4400" dirty="0" smtClean="0"/>
              <a:t>criteria. </a:t>
            </a:r>
            <a:endParaRPr lang="en-US" sz="4400" dirty="0"/>
          </a:p>
          <a:p>
            <a:endParaRPr lang="en-US" sz="4200" dirty="0" smtClean="0"/>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R.10-12-007  </a:t>
            </a:r>
            <a:br>
              <a:rPr lang="en-US" dirty="0"/>
            </a:br>
            <a:r>
              <a:rPr lang="en-US" dirty="0"/>
              <a:t>Energy Storage</a:t>
            </a:r>
            <a:r>
              <a:rPr lang="en-US" dirty="0" smtClean="0"/>
              <a:t/>
            </a:r>
            <a:br>
              <a:rPr lang="en-US" dirty="0" smtClean="0"/>
            </a:br>
            <a:endParaRPr lang="en-US" dirty="0"/>
          </a:p>
        </p:txBody>
      </p:sp>
    </p:spTree>
    <p:extLst>
      <p:ext uri="{BB962C8B-B14F-4D97-AF65-F5344CB8AC3E}">
        <p14:creationId xmlns:p14="http://schemas.microsoft.com/office/powerpoint/2010/main" val="1268728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Purpose of </a:t>
            </a:r>
            <a:r>
              <a:rPr lang="en-US" sz="12800" dirty="0" smtClean="0"/>
              <a:t>Proceeding</a:t>
            </a:r>
            <a:endParaRPr lang="en-US" sz="12800" dirty="0">
              <a:solidFill>
                <a:srgbClr val="000000"/>
              </a:solidFill>
              <a:latin typeface="Book Antiqua"/>
            </a:endParaRPr>
          </a:p>
          <a:p>
            <a:pPr marL="0" indent="0">
              <a:buNone/>
            </a:pPr>
            <a:r>
              <a:rPr lang="en-US" sz="7200" dirty="0"/>
              <a:t>T</a:t>
            </a:r>
            <a:r>
              <a:rPr lang="en-US" sz="7200" dirty="0" smtClean="0"/>
              <a:t>o consider policies to </a:t>
            </a:r>
            <a:r>
              <a:rPr lang="en-US" sz="7200" dirty="0"/>
              <a:t>enhance </a:t>
            </a:r>
            <a:r>
              <a:rPr lang="en-US" sz="7200" dirty="0" smtClean="0"/>
              <a:t>the ability </a:t>
            </a:r>
            <a:r>
              <a:rPr lang="en-US" sz="7200" dirty="0"/>
              <a:t>of the electric grid to support important policy </a:t>
            </a:r>
            <a:r>
              <a:rPr lang="en-US" sz="7200" dirty="0" smtClean="0"/>
              <a:t>goals. </a:t>
            </a:r>
            <a:r>
              <a:rPr lang="en-US" sz="7200" dirty="0"/>
              <a:t>C</a:t>
            </a:r>
            <a:r>
              <a:rPr lang="en-US" sz="7200" dirty="0" smtClean="0"/>
              <a:t>onsider </a:t>
            </a:r>
            <a:r>
              <a:rPr lang="en-US" sz="7200" dirty="0"/>
              <a:t>setting policies, standards and protocols to guide </a:t>
            </a:r>
            <a:r>
              <a:rPr lang="en-US" sz="7200" dirty="0" smtClean="0"/>
              <a:t>the development </a:t>
            </a:r>
            <a:r>
              <a:rPr lang="en-US" sz="7200" dirty="0"/>
              <a:t>of a smart grid system and facilitate integration of </a:t>
            </a:r>
            <a:r>
              <a:rPr lang="en-US" sz="7200" dirty="0" smtClean="0"/>
              <a:t>new technologies. Specifically: </a:t>
            </a:r>
          </a:p>
          <a:p>
            <a:r>
              <a:rPr lang="en-US" sz="7200" dirty="0" smtClean="0"/>
              <a:t>Consider principles/criteria to guide smart </a:t>
            </a:r>
            <a:r>
              <a:rPr lang="en-US" sz="7200" dirty="0"/>
              <a:t>grid policies;</a:t>
            </a:r>
          </a:p>
          <a:p>
            <a:r>
              <a:rPr lang="en-US" sz="7200" dirty="0" smtClean="0"/>
              <a:t>Address EISA provisions related to smart </a:t>
            </a:r>
            <a:r>
              <a:rPr lang="en-US" sz="7200" dirty="0"/>
              <a:t>grid </a:t>
            </a:r>
            <a:r>
              <a:rPr lang="en-US" sz="7200" dirty="0" smtClean="0"/>
              <a:t>investments and information</a:t>
            </a:r>
            <a:r>
              <a:rPr lang="en-US" sz="7200" dirty="0"/>
              <a:t>;</a:t>
            </a:r>
          </a:p>
          <a:p>
            <a:r>
              <a:rPr lang="en-US" sz="7200" dirty="0" smtClean="0"/>
              <a:t>Determine characteristics/requirements </a:t>
            </a:r>
            <a:r>
              <a:rPr lang="en-US" sz="7200" dirty="0"/>
              <a:t>of </a:t>
            </a:r>
            <a:r>
              <a:rPr lang="en-US" sz="7200" dirty="0" smtClean="0"/>
              <a:t>a CA smart </a:t>
            </a:r>
            <a:r>
              <a:rPr lang="en-US" sz="7200" dirty="0"/>
              <a:t>grid </a:t>
            </a:r>
            <a:r>
              <a:rPr lang="en-US" sz="7200" dirty="0" smtClean="0"/>
              <a:t>to support existing policies</a:t>
            </a:r>
            <a:r>
              <a:rPr lang="en-US" sz="7200" dirty="0"/>
              <a:t>;</a:t>
            </a:r>
          </a:p>
          <a:p>
            <a:r>
              <a:rPr lang="en-US" sz="7200" dirty="0" smtClean="0"/>
              <a:t>Identify Utilities’ existing activities/investments related to smart </a:t>
            </a:r>
            <a:r>
              <a:rPr lang="en-US" sz="7200" dirty="0"/>
              <a:t>grid;</a:t>
            </a:r>
          </a:p>
          <a:p>
            <a:r>
              <a:rPr lang="en-US" sz="7200" dirty="0" smtClean="0"/>
              <a:t>Consider </a:t>
            </a:r>
            <a:r>
              <a:rPr lang="en-US" sz="7200" dirty="0"/>
              <a:t>whether standards and protocols are </a:t>
            </a:r>
            <a:r>
              <a:rPr lang="en-US" sz="7200" dirty="0" smtClean="0"/>
              <a:t>needed for </a:t>
            </a:r>
            <a:r>
              <a:rPr lang="en-US" sz="7200" dirty="0"/>
              <a:t>the deployment of a </a:t>
            </a:r>
            <a:r>
              <a:rPr lang="en-US" sz="7200" dirty="0" smtClean="0"/>
              <a:t>CA smart grid and identify the </a:t>
            </a:r>
            <a:r>
              <a:rPr lang="en-US" sz="7200" dirty="0"/>
              <a:t>Commission’s </a:t>
            </a:r>
            <a:r>
              <a:rPr lang="en-US" sz="7200" dirty="0" smtClean="0"/>
              <a:t>role;</a:t>
            </a:r>
            <a:endParaRPr lang="en-US" sz="7200" dirty="0"/>
          </a:p>
          <a:p>
            <a:r>
              <a:rPr lang="en-US" sz="7200" dirty="0" smtClean="0"/>
              <a:t>Determine </a:t>
            </a:r>
            <a:r>
              <a:rPr lang="en-US" sz="7200" dirty="0"/>
              <a:t>how the Commission should assess the </a:t>
            </a:r>
            <a:r>
              <a:rPr lang="en-US" sz="7200" dirty="0" smtClean="0"/>
              <a:t>costs /benefits </a:t>
            </a:r>
            <a:r>
              <a:rPr lang="en-US" sz="7200" dirty="0"/>
              <a:t>of </a:t>
            </a:r>
            <a:r>
              <a:rPr lang="en-US" sz="7200" dirty="0" smtClean="0"/>
              <a:t>a smart grid; and</a:t>
            </a:r>
            <a:endParaRPr lang="en-US" sz="7200" dirty="0"/>
          </a:p>
          <a:p>
            <a:r>
              <a:rPr lang="en-US" sz="7200" dirty="0" smtClean="0"/>
              <a:t>Develop </a:t>
            </a:r>
            <a:r>
              <a:rPr lang="en-US" sz="7200" dirty="0"/>
              <a:t>an appropriate regulatory approach to </a:t>
            </a:r>
            <a:r>
              <a:rPr lang="en-US" sz="7200" dirty="0" smtClean="0"/>
              <a:t>create a California cost-effective </a:t>
            </a:r>
            <a:r>
              <a:rPr lang="en-US" sz="7200" dirty="0"/>
              <a:t>smart </a:t>
            </a:r>
            <a:r>
              <a:rPr lang="en-US" sz="7200" dirty="0" smtClean="0"/>
              <a:t>grid</a:t>
            </a:r>
            <a:endParaRPr lang="en-US" sz="72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R.08-12-009  </a:t>
            </a:r>
            <a:r>
              <a:rPr lang="en-US" dirty="0" smtClean="0"/>
              <a:t/>
            </a:r>
            <a:br>
              <a:rPr lang="en-US" dirty="0" smtClean="0"/>
            </a:br>
            <a:r>
              <a:rPr lang="en-US" dirty="0" smtClean="0"/>
              <a:t>Smart Grid</a:t>
            </a:r>
            <a:r>
              <a:rPr lang="en-US" dirty="0" smtClean="0"/>
              <a:t/>
            </a:r>
            <a:br>
              <a:rPr lang="en-US" dirty="0" smtClean="0"/>
            </a:br>
            <a:endParaRPr lang="en-US" dirty="0"/>
          </a:p>
        </p:txBody>
      </p:sp>
    </p:spTree>
    <p:extLst>
      <p:ext uri="{BB962C8B-B14F-4D97-AF65-F5344CB8AC3E}">
        <p14:creationId xmlns:p14="http://schemas.microsoft.com/office/powerpoint/2010/main" val="3392755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marL="0" indent="0">
              <a:buNone/>
            </a:pPr>
            <a:r>
              <a:rPr lang="en-US" sz="5800" dirty="0" smtClean="0"/>
              <a:t>Actions Taken and Next Steps</a:t>
            </a:r>
            <a:endParaRPr lang="en-US" sz="5800" dirty="0"/>
          </a:p>
          <a:p>
            <a:r>
              <a:rPr lang="en-US" sz="4400" dirty="0" smtClean="0"/>
              <a:t>D.09-09-029 – adopts processes for review of projects and investments by Utilities seeking </a:t>
            </a:r>
            <a:r>
              <a:rPr lang="en-US" sz="4400" dirty="0"/>
              <a:t>R</a:t>
            </a:r>
            <a:r>
              <a:rPr lang="en-US" sz="4400" dirty="0" smtClean="0"/>
              <a:t>ecovery </a:t>
            </a:r>
            <a:r>
              <a:rPr lang="en-US" sz="4400" dirty="0"/>
              <a:t>A</a:t>
            </a:r>
            <a:r>
              <a:rPr lang="en-US" sz="4400" dirty="0" smtClean="0"/>
              <a:t>ct funding.</a:t>
            </a:r>
            <a:endParaRPr lang="en-US" sz="4400" dirty="0" smtClean="0"/>
          </a:p>
          <a:p>
            <a:r>
              <a:rPr lang="en-US" sz="4400" dirty="0" smtClean="0"/>
              <a:t>D.09-12-046 – adopts policies and findings pursuant to Smart Grid policies established by the EISA.</a:t>
            </a:r>
          </a:p>
          <a:p>
            <a:r>
              <a:rPr lang="en-US" sz="4400" dirty="0" smtClean="0"/>
              <a:t>D.10-06-047 – adopts requirements for Smart Grid Deployment Plans pursuant to SB 17.</a:t>
            </a:r>
          </a:p>
          <a:p>
            <a:r>
              <a:rPr lang="en-US" sz="4400" dirty="0" smtClean="0"/>
              <a:t>D.11-07-056 – adopts rules to protect the privacy and security of electricity usage data of customers.</a:t>
            </a:r>
          </a:p>
          <a:p>
            <a:r>
              <a:rPr lang="en-US" sz="4400" dirty="0" smtClean="0"/>
              <a:t>D.12-04-025 – adopts metrics to measure the Smart Grid Deployments of the Utilities.</a:t>
            </a:r>
          </a:p>
          <a:p>
            <a:r>
              <a:rPr lang="en-US" sz="4400" dirty="0" smtClean="0"/>
              <a:t>D.12-08-045 – extends privacy protections to customers of gas corporations, community choice aggregators, and residential and small commercial customers of electric service providers</a:t>
            </a:r>
          </a:p>
          <a:p>
            <a:r>
              <a:rPr lang="en-US" sz="4400" dirty="0" smtClean="0"/>
              <a:t>D.14-05-016 – adopts rules to provide access to energy usage and usage-related data while protecting privacy of personal data</a:t>
            </a:r>
          </a:p>
          <a:p>
            <a:r>
              <a:rPr lang="en-US" sz="4400" dirty="0" smtClean="0"/>
              <a:t>D.14-12-004 – closes proceeding </a:t>
            </a:r>
            <a:endParaRPr lang="en-US" sz="4400" dirty="0"/>
          </a:p>
          <a:p>
            <a:endParaRPr lang="en-US" sz="4200" dirty="0" smtClean="0"/>
          </a:p>
          <a:p>
            <a:endParaRPr lang="en-US" sz="4200" dirty="0" smtClean="0"/>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R.08-12-009  </a:t>
            </a:r>
            <a:br>
              <a:rPr lang="en-US" dirty="0"/>
            </a:br>
            <a:r>
              <a:rPr lang="en-US" dirty="0"/>
              <a:t>Smart Grid</a:t>
            </a:r>
            <a:r>
              <a:rPr lang="en-US" dirty="0" smtClean="0"/>
              <a:t/>
            </a:r>
            <a:br>
              <a:rPr lang="en-US" dirty="0" smtClean="0"/>
            </a:br>
            <a:endParaRPr lang="en-US" dirty="0"/>
          </a:p>
        </p:txBody>
      </p:sp>
    </p:spTree>
    <p:extLst>
      <p:ext uri="{BB962C8B-B14F-4D97-AF65-F5344CB8AC3E}">
        <p14:creationId xmlns:p14="http://schemas.microsoft.com/office/powerpoint/2010/main" val="3520373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3500" dirty="0" smtClean="0"/>
              <a:t>Purpose of Proceeding</a:t>
            </a:r>
          </a:p>
          <a:p>
            <a:r>
              <a:rPr lang="en-US" sz="2600" dirty="0"/>
              <a:t>E</a:t>
            </a:r>
            <a:r>
              <a:rPr lang="en-US" sz="2600" dirty="0" smtClean="0"/>
              <a:t>stablish </a:t>
            </a:r>
            <a:r>
              <a:rPr lang="en-US" sz="2600" dirty="0"/>
              <a:t>policies, procedures, and rules </a:t>
            </a:r>
            <a:r>
              <a:rPr lang="en-US" sz="2600" dirty="0" smtClean="0"/>
              <a:t>to guide </a:t>
            </a:r>
            <a:r>
              <a:rPr lang="en-US" sz="2600" dirty="0"/>
              <a:t>California investor-owned electric utilities </a:t>
            </a:r>
            <a:r>
              <a:rPr lang="en-US" sz="2600" dirty="0" smtClean="0"/>
              <a:t>(Utilities) </a:t>
            </a:r>
            <a:r>
              <a:rPr lang="en-US" sz="2600" dirty="0"/>
              <a:t>in developing </a:t>
            </a:r>
            <a:r>
              <a:rPr lang="en-US" sz="2600" dirty="0" smtClean="0"/>
              <a:t>their Distribution </a:t>
            </a:r>
            <a:r>
              <a:rPr lang="en-US" sz="2600" dirty="0"/>
              <a:t>Resources Plan Proposals, which </a:t>
            </a:r>
            <a:r>
              <a:rPr lang="en-US" sz="2600" dirty="0" smtClean="0"/>
              <a:t>are </a:t>
            </a:r>
            <a:r>
              <a:rPr lang="en-US" sz="2600" dirty="0"/>
              <a:t>required by </a:t>
            </a:r>
            <a:r>
              <a:rPr lang="en-US" sz="2600" dirty="0" smtClean="0"/>
              <a:t>Public Utilities </a:t>
            </a:r>
            <a:r>
              <a:rPr lang="en-US" sz="2600" dirty="0"/>
              <a:t>Code Section </a:t>
            </a:r>
            <a:r>
              <a:rPr lang="en-US" sz="2600" dirty="0" smtClean="0"/>
              <a:t>769 (through AB 327) </a:t>
            </a:r>
            <a:r>
              <a:rPr lang="en-US" sz="2600" dirty="0"/>
              <a:t>to </a:t>
            </a:r>
            <a:r>
              <a:rPr lang="en-US" sz="2600" dirty="0" smtClean="0"/>
              <a:t>be filed </a:t>
            </a:r>
            <a:r>
              <a:rPr lang="en-US" sz="2600" dirty="0"/>
              <a:t>by July 1, 2015. </a:t>
            </a:r>
            <a:endParaRPr lang="en-US" sz="2600" dirty="0" smtClean="0"/>
          </a:p>
          <a:p>
            <a:r>
              <a:rPr lang="en-US" sz="2600" dirty="0"/>
              <a:t>E</a:t>
            </a:r>
            <a:r>
              <a:rPr lang="en-US" sz="2600" dirty="0" smtClean="0"/>
              <a:t>valuate </a:t>
            </a:r>
            <a:r>
              <a:rPr lang="en-US" sz="2600" dirty="0"/>
              <a:t>the </a:t>
            </a:r>
            <a:r>
              <a:rPr lang="en-US" sz="2600" dirty="0" smtClean="0"/>
              <a:t>Utilities’ </a:t>
            </a:r>
            <a:r>
              <a:rPr lang="en-US" sz="2600" dirty="0"/>
              <a:t>existing and future electric distribution infrastructure </a:t>
            </a:r>
            <a:r>
              <a:rPr lang="en-US" sz="2600" dirty="0" smtClean="0"/>
              <a:t>and planning </a:t>
            </a:r>
            <a:r>
              <a:rPr lang="en-US" sz="2600" dirty="0"/>
              <a:t>procedures with respect to incorporating Distributed Energy </a:t>
            </a:r>
            <a:r>
              <a:rPr lang="en-US" sz="2600" dirty="0" smtClean="0"/>
              <a:t>Resources into </a:t>
            </a:r>
            <a:r>
              <a:rPr lang="en-US" sz="2600" dirty="0"/>
              <a:t>the planning and operation of their electric distribution systems</a:t>
            </a:r>
            <a:r>
              <a:rPr lang="en-US" sz="2600" dirty="0" smtClean="0"/>
              <a:t>.</a:t>
            </a:r>
          </a:p>
          <a:p>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R.14-08-013  </a:t>
            </a:r>
            <a:br>
              <a:rPr lang="en-US" dirty="0" smtClean="0"/>
            </a:br>
            <a:r>
              <a:rPr lang="en-US" dirty="0" smtClean="0"/>
              <a:t>Distributed Resources Plan</a:t>
            </a:r>
            <a:br>
              <a:rPr lang="en-US" dirty="0" smtClean="0"/>
            </a:br>
            <a:endParaRPr lang="en-US" dirty="0"/>
          </a:p>
        </p:txBody>
      </p:sp>
    </p:spTree>
    <p:extLst>
      <p:ext uri="{BB962C8B-B14F-4D97-AF65-F5344CB8AC3E}">
        <p14:creationId xmlns:p14="http://schemas.microsoft.com/office/powerpoint/2010/main" val="2241813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dirty="0" smtClean="0"/>
              <a:t>Actions Taken and Next Steps</a:t>
            </a:r>
          </a:p>
          <a:p>
            <a:r>
              <a:rPr lang="en-US" sz="2400" dirty="0" smtClean="0"/>
              <a:t>Comments on OIR (Sep/Oct 2014)</a:t>
            </a:r>
          </a:p>
          <a:p>
            <a:r>
              <a:rPr lang="en-US" sz="2400" dirty="0" smtClean="0"/>
              <a:t>ACR requesting comments on proposed guidance (Nov 2014)</a:t>
            </a:r>
          </a:p>
          <a:p>
            <a:r>
              <a:rPr lang="en-US" sz="2400" dirty="0" smtClean="0"/>
              <a:t>Comments on proposed guidance (Dec 2014)</a:t>
            </a:r>
          </a:p>
          <a:p>
            <a:r>
              <a:rPr lang="en-US" sz="2400" dirty="0" smtClean="0"/>
              <a:t>Issue a Ruling </a:t>
            </a:r>
            <a:r>
              <a:rPr lang="en-US" sz="2400" dirty="0"/>
              <a:t>with a Final Distribution Resource Plan Guidance document that </a:t>
            </a:r>
            <a:r>
              <a:rPr lang="en-US" sz="2400" dirty="0" smtClean="0"/>
              <a:t>will serve </a:t>
            </a:r>
            <a:r>
              <a:rPr lang="en-US" sz="2400" dirty="0"/>
              <a:t>as the basis for utility </a:t>
            </a:r>
            <a:r>
              <a:rPr lang="en-US" sz="2400" dirty="0" smtClean="0"/>
              <a:t>Applications (Q1 2015)</a:t>
            </a:r>
          </a:p>
          <a:p>
            <a:endParaRPr lang="en-US" dirty="0"/>
          </a:p>
        </p:txBody>
      </p:sp>
      <p:sp>
        <p:nvSpPr>
          <p:cNvPr id="2" name="Title 1"/>
          <p:cNvSpPr>
            <a:spLocks noGrp="1"/>
          </p:cNvSpPr>
          <p:nvPr>
            <p:ph type="title"/>
          </p:nvPr>
        </p:nvSpPr>
        <p:spPr/>
        <p:txBody>
          <a:bodyPr>
            <a:normAutofit fontScale="90000"/>
          </a:bodyPr>
          <a:lstStyle/>
          <a:p>
            <a:r>
              <a:rPr lang="en-US" dirty="0" smtClean="0"/>
              <a:t>R.14-08-013  </a:t>
            </a:r>
            <a:br>
              <a:rPr lang="en-US" dirty="0" smtClean="0"/>
            </a:br>
            <a:r>
              <a:rPr lang="en-US" dirty="0" smtClean="0"/>
              <a:t>Distributed Resources Plan</a:t>
            </a:r>
            <a:endParaRPr lang="en-US" dirty="0"/>
          </a:p>
        </p:txBody>
      </p:sp>
    </p:spTree>
    <p:extLst>
      <p:ext uri="{BB962C8B-B14F-4D97-AF65-F5344CB8AC3E}">
        <p14:creationId xmlns:p14="http://schemas.microsoft.com/office/powerpoint/2010/main" val="1639115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Purpose of Proceeding</a:t>
            </a:r>
            <a:endParaRPr lang="en-US" sz="12800" dirty="0"/>
          </a:p>
          <a:p>
            <a:r>
              <a:rPr lang="en-US" sz="9600" b="0" i="0" u="none" strike="noStrike" baseline="0" dirty="0" smtClean="0"/>
              <a:t>Develop</a:t>
            </a:r>
            <a:r>
              <a:rPr lang="en-US" sz="9600" b="0" i="0" u="none" strike="noStrike" dirty="0" smtClean="0"/>
              <a:t> a </a:t>
            </a:r>
            <a:r>
              <a:rPr lang="en-US" sz="9600" b="0" i="0" u="none" strike="noStrike" baseline="0" dirty="0" smtClean="0"/>
              <a:t>water-energy cost effectiveness tool</a:t>
            </a:r>
            <a:r>
              <a:rPr lang="en-US" sz="9600" dirty="0" smtClean="0"/>
              <a:t> to include the methodologies for: a) the energy embedded in water; and b) water system benefits to water sector partners and other entities to which such benefits may accrue; </a:t>
            </a:r>
          </a:p>
          <a:p>
            <a:r>
              <a:rPr lang="en-US" sz="9600" b="0" i="0" u="none" strike="noStrike" baseline="0" dirty="0" smtClean="0"/>
              <a:t>Actions to address the water-energy nexus in multiple</a:t>
            </a:r>
            <a:r>
              <a:rPr lang="en-US" sz="9600" b="0" i="0" u="none" strike="noStrike" dirty="0" smtClean="0"/>
              <a:t> </a:t>
            </a:r>
            <a:r>
              <a:rPr lang="en-US" sz="9600" b="0" i="0" u="none" strike="noStrike" baseline="0" dirty="0" smtClean="0"/>
              <a:t>contexts;</a:t>
            </a:r>
          </a:p>
          <a:p>
            <a:r>
              <a:rPr lang="en-US" sz="9600" dirty="0" smtClean="0"/>
              <a:t>Inter- and Intra-Agency coordination;</a:t>
            </a:r>
          </a:p>
          <a:p>
            <a:r>
              <a:rPr lang="en-US" sz="9600" b="0" i="0" u="none" strike="noStrike" baseline="0" dirty="0" smtClean="0"/>
              <a:t>Water-Energy-Communications nexus;</a:t>
            </a:r>
          </a:p>
          <a:p>
            <a:r>
              <a:rPr lang="en-US" sz="9600" dirty="0" smtClean="0"/>
              <a:t>Funding and Cost Sharing; </a:t>
            </a:r>
          </a:p>
          <a:p>
            <a:r>
              <a:rPr lang="en-US" sz="9600" dirty="0" smtClean="0"/>
              <a:t>Program Evaluation; and</a:t>
            </a:r>
          </a:p>
          <a:p>
            <a:r>
              <a:rPr lang="en-US" sz="9600" dirty="0" smtClean="0"/>
              <a:t>Safety Concerns</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R.13-12-011  </a:t>
            </a:r>
            <a:br>
              <a:rPr lang="en-US" dirty="0" smtClean="0"/>
            </a:br>
            <a:r>
              <a:rPr lang="en-US" dirty="0" smtClean="0"/>
              <a:t>Water-Energy Nexus</a:t>
            </a:r>
            <a:br>
              <a:rPr lang="en-US" dirty="0" smtClean="0"/>
            </a:br>
            <a:endParaRPr lang="en-US" dirty="0"/>
          </a:p>
        </p:txBody>
      </p:sp>
    </p:spTree>
    <p:extLst>
      <p:ext uri="{BB962C8B-B14F-4D97-AF65-F5344CB8AC3E}">
        <p14:creationId xmlns:p14="http://schemas.microsoft.com/office/powerpoint/2010/main" val="193253329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Actions Taken and Next Steps</a:t>
            </a:r>
            <a:endParaRPr lang="en-US" sz="12800" dirty="0"/>
          </a:p>
          <a:p>
            <a:r>
              <a:rPr lang="en-US" sz="8800" dirty="0" smtClean="0"/>
              <a:t>PCG </a:t>
            </a:r>
            <a:r>
              <a:rPr lang="en-US" sz="8800" dirty="0" err="1" smtClean="0"/>
              <a:t>Mtg</a:t>
            </a:r>
            <a:r>
              <a:rPr lang="en-US" sz="8800" dirty="0" smtClean="0"/>
              <a:t>/Workshop - discussion of Staff Proposal on avoided cost calculations for embedded energy—focus on determining marginal water supply (April 2014)</a:t>
            </a:r>
            <a:endParaRPr lang="en-US" sz="8800" b="0" i="0" u="none" strike="noStrike" baseline="0" dirty="0" smtClean="0"/>
          </a:p>
          <a:p>
            <a:r>
              <a:rPr lang="en-US" sz="8800" b="0" i="0" u="none" strike="noStrike" baseline="0" dirty="0" smtClean="0"/>
              <a:t>Scoping</a:t>
            </a:r>
            <a:r>
              <a:rPr lang="en-US" sz="8800" b="0" i="0" u="none" strike="noStrike" dirty="0" smtClean="0"/>
              <a:t> Memo integrating PCG work into the proceeding (Jul 2014)</a:t>
            </a:r>
          </a:p>
          <a:p>
            <a:r>
              <a:rPr lang="en-US" sz="8800" dirty="0" smtClean="0"/>
              <a:t>PCG </a:t>
            </a:r>
            <a:r>
              <a:rPr lang="en-US" sz="8800" dirty="0" err="1" smtClean="0"/>
              <a:t>Mtg</a:t>
            </a:r>
            <a:r>
              <a:rPr lang="en-US" sz="8800" dirty="0" smtClean="0"/>
              <a:t>/Workshop (Jul 2014)</a:t>
            </a:r>
            <a:endParaRPr lang="en-US" sz="8800" b="0" i="0" u="none" strike="noStrike" dirty="0" smtClean="0"/>
          </a:p>
          <a:p>
            <a:r>
              <a:rPr lang="en-US" sz="8800" b="0" i="0" u="none" strike="noStrike" baseline="0" dirty="0" smtClean="0"/>
              <a:t>Comments on Scoping Memo</a:t>
            </a:r>
            <a:r>
              <a:rPr lang="en-US" sz="8800" b="0" i="0" u="none" strike="noStrike" dirty="0" smtClean="0"/>
              <a:t> (Jul 2014)</a:t>
            </a:r>
          </a:p>
          <a:p>
            <a:r>
              <a:rPr lang="en-US" sz="8800" dirty="0" smtClean="0"/>
              <a:t>Comments on April Workshop (Aug 2014)</a:t>
            </a:r>
          </a:p>
          <a:p>
            <a:r>
              <a:rPr lang="en-US" sz="8800" dirty="0" smtClean="0"/>
              <a:t>PCG </a:t>
            </a:r>
            <a:r>
              <a:rPr lang="en-US" sz="8800" dirty="0" err="1" smtClean="0"/>
              <a:t>Mtg</a:t>
            </a:r>
            <a:r>
              <a:rPr lang="en-US" sz="8800" dirty="0" smtClean="0"/>
              <a:t>/Workshop (Aug 2014)</a:t>
            </a:r>
          </a:p>
          <a:p>
            <a:r>
              <a:rPr lang="en-US" sz="8800" dirty="0" smtClean="0"/>
              <a:t>Comments on July Workshop (Sep 2014)</a:t>
            </a:r>
          </a:p>
          <a:p>
            <a:r>
              <a:rPr lang="en-US" sz="8800" dirty="0" smtClean="0"/>
              <a:t>PCG </a:t>
            </a:r>
            <a:r>
              <a:rPr lang="en-US" sz="8800" dirty="0" err="1" smtClean="0"/>
              <a:t>Mtg</a:t>
            </a:r>
            <a:r>
              <a:rPr lang="en-US" sz="8800" dirty="0" smtClean="0"/>
              <a:t> Workshop (Oct 2014)</a:t>
            </a:r>
          </a:p>
          <a:p>
            <a:r>
              <a:rPr lang="en-US" sz="8800" dirty="0" smtClean="0"/>
              <a:t>PCG </a:t>
            </a:r>
            <a:r>
              <a:rPr lang="en-US" sz="8800" dirty="0" err="1" smtClean="0"/>
              <a:t>Mtg</a:t>
            </a:r>
            <a:r>
              <a:rPr lang="en-US" sz="8800" dirty="0" smtClean="0"/>
              <a:t> Workshop (Nov 2014)</a:t>
            </a:r>
          </a:p>
          <a:p>
            <a:r>
              <a:rPr lang="en-US" sz="8800" dirty="0" smtClean="0"/>
              <a:t>ORA </a:t>
            </a:r>
            <a:r>
              <a:rPr lang="en-US" sz="8800" b="0" i="0" u="none" strike="noStrike" baseline="0" dirty="0" smtClean="0"/>
              <a:t>serves cost allocatio</a:t>
            </a:r>
            <a:r>
              <a:rPr lang="en-US" sz="8800" dirty="0" smtClean="0"/>
              <a:t>n </a:t>
            </a:r>
            <a:r>
              <a:rPr lang="en-US" sz="8800" b="0" i="0" u="none" strike="noStrike" baseline="0" dirty="0" smtClean="0"/>
              <a:t>workshop</a:t>
            </a:r>
            <a:r>
              <a:rPr lang="en-US" sz="8800" b="0" i="0" u="none" strike="noStrike" dirty="0" smtClean="0"/>
              <a:t> </a:t>
            </a:r>
            <a:r>
              <a:rPr lang="en-US" sz="8800" b="0" i="0" u="none" strike="noStrike" baseline="0" dirty="0" smtClean="0"/>
              <a:t>report</a:t>
            </a:r>
            <a:r>
              <a:rPr lang="en-US" sz="8800" b="0" i="0" u="none" strike="noStrike" dirty="0" smtClean="0"/>
              <a:t> </a:t>
            </a:r>
            <a:r>
              <a:rPr lang="en-US" sz="8800" dirty="0" smtClean="0"/>
              <a:t>(Dec </a:t>
            </a:r>
            <a:r>
              <a:rPr lang="en-US" sz="8800" dirty="0" smtClean="0"/>
              <a:t>2014)</a:t>
            </a:r>
          </a:p>
          <a:p>
            <a:endParaRPr lang="en-US" sz="4800" dirty="0" smtClean="0">
              <a:latin typeface="BookAntiqua"/>
            </a:endParaRPr>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R.13-12-011  </a:t>
            </a:r>
            <a:br>
              <a:rPr lang="en-US" dirty="0" smtClean="0"/>
            </a:br>
            <a:r>
              <a:rPr lang="en-US" dirty="0" smtClean="0"/>
              <a:t>Water-Energy Nexus</a:t>
            </a:r>
            <a:br>
              <a:rPr lang="en-US" dirty="0" smtClean="0"/>
            </a:br>
            <a:endParaRPr lang="en-US" dirty="0"/>
          </a:p>
        </p:txBody>
      </p:sp>
    </p:spTree>
    <p:extLst>
      <p:ext uri="{BB962C8B-B14F-4D97-AF65-F5344CB8AC3E}">
        <p14:creationId xmlns:p14="http://schemas.microsoft.com/office/powerpoint/2010/main" val="3973842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Purpose of Proceeding</a:t>
            </a:r>
            <a:endParaRPr lang="en-US" sz="12800" dirty="0"/>
          </a:p>
          <a:p>
            <a:r>
              <a:rPr lang="en-US" sz="7400" i="0" u="none" strike="noStrike" baseline="0" dirty="0" smtClean="0"/>
              <a:t>Phase I </a:t>
            </a:r>
          </a:p>
          <a:p>
            <a:pPr lvl="1"/>
            <a:r>
              <a:rPr lang="en-US" sz="7400" dirty="0"/>
              <a:t>Need for system </a:t>
            </a:r>
            <a:r>
              <a:rPr lang="en-US" sz="7400" dirty="0" smtClean="0"/>
              <a:t>resources;</a:t>
            </a:r>
          </a:p>
          <a:p>
            <a:pPr lvl="1"/>
            <a:r>
              <a:rPr lang="en-US" sz="7400" dirty="0"/>
              <a:t>Procurement authorization for flexible </a:t>
            </a:r>
            <a:r>
              <a:rPr lang="en-US" sz="7400" dirty="0" smtClean="0"/>
              <a:t>resources;</a:t>
            </a:r>
          </a:p>
          <a:p>
            <a:pPr lvl="1"/>
            <a:r>
              <a:rPr lang="en-US" sz="7400" dirty="0"/>
              <a:t>Procurement </a:t>
            </a:r>
            <a:r>
              <a:rPr lang="en-US" sz="7400" dirty="0" smtClean="0"/>
              <a:t>Parameters;</a:t>
            </a:r>
          </a:p>
          <a:p>
            <a:pPr lvl="1"/>
            <a:r>
              <a:rPr lang="en-US" sz="7400" dirty="0"/>
              <a:t>Procurement Bid </a:t>
            </a:r>
            <a:r>
              <a:rPr lang="en-US" sz="7400" dirty="0" smtClean="0"/>
              <a:t>Evaluation;</a:t>
            </a:r>
          </a:p>
          <a:p>
            <a:pPr lvl="1"/>
            <a:r>
              <a:rPr lang="en-US" sz="7400" dirty="0"/>
              <a:t>Planning for 2016 LTPP </a:t>
            </a:r>
            <a:r>
              <a:rPr lang="en-US" sz="7400" dirty="0" smtClean="0"/>
              <a:t>Proceeding; and </a:t>
            </a:r>
          </a:p>
          <a:p>
            <a:pPr lvl="1"/>
            <a:r>
              <a:rPr lang="en-US" sz="7400" dirty="0"/>
              <a:t>CHP Settlement </a:t>
            </a:r>
            <a:r>
              <a:rPr lang="en-US" sz="7400" dirty="0" smtClean="0"/>
              <a:t>Issues</a:t>
            </a:r>
          </a:p>
          <a:p>
            <a:r>
              <a:rPr lang="en-US" sz="7400" dirty="0" smtClean="0"/>
              <a:t>Phase II</a:t>
            </a:r>
          </a:p>
          <a:p>
            <a:pPr lvl="1"/>
            <a:r>
              <a:rPr lang="en-US" sz="7400" dirty="0"/>
              <a:t>W</a:t>
            </a:r>
            <a:r>
              <a:rPr lang="en-US" sz="7400" dirty="0" smtClean="0"/>
              <a:t>hat </a:t>
            </a:r>
            <a:r>
              <a:rPr lang="en-US" sz="7400" dirty="0"/>
              <a:t>changes should </a:t>
            </a:r>
            <a:r>
              <a:rPr lang="en-US" sz="7400" dirty="0" smtClean="0"/>
              <a:t>be made </a:t>
            </a:r>
            <a:r>
              <a:rPr lang="en-US" sz="7400" dirty="0"/>
              <a:t>to current procurement </a:t>
            </a:r>
            <a:r>
              <a:rPr lang="en-US" sz="7400" dirty="0" smtClean="0"/>
              <a:t>rules and what </a:t>
            </a:r>
            <a:r>
              <a:rPr lang="en-US" sz="7400" dirty="0"/>
              <a:t>new procurement </a:t>
            </a:r>
            <a:r>
              <a:rPr lang="en-US" sz="7400" dirty="0" smtClean="0"/>
              <a:t>rules should </a:t>
            </a:r>
            <a:r>
              <a:rPr lang="en-US" sz="7400" dirty="0"/>
              <a:t>be </a:t>
            </a:r>
            <a:r>
              <a:rPr lang="en-US" sz="7400" dirty="0" smtClean="0"/>
              <a:t>adopted; and</a:t>
            </a:r>
          </a:p>
          <a:p>
            <a:pPr lvl="1"/>
            <a:r>
              <a:rPr lang="en-US" sz="7400" dirty="0"/>
              <a:t>F</a:t>
            </a:r>
            <a:r>
              <a:rPr lang="en-US" sz="7400" dirty="0" smtClean="0"/>
              <a:t>iling of bundled procurement plans by the Utilities.</a:t>
            </a:r>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R.13-12-010  </a:t>
            </a:r>
            <a:br>
              <a:rPr lang="en-US" dirty="0" smtClean="0"/>
            </a:br>
            <a:r>
              <a:rPr lang="en-US" dirty="0" smtClean="0"/>
              <a:t>Long Term Procurement Planning</a:t>
            </a:r>
            <a:br>
              <a:rPr lang="en-US" dirty="0" smtClean="0"/>
            </a:br>
            <a:endParaRPr lang="en-US" dirty="0"/>
          </a:p>
        </p:txBody>
      </p:sp>
    </p:spTree>
    <p:extLst>
      <p:ext uri="{BB962C8B-B14F-4D97-AF65-F5344CB8AC3E}">
        <p14:creationId xmlns:p14="http://schemas.microsoft.com/office/powerpoint/2010/main" val="1196082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sz="3800" dirty="0" smtClean="0"/>
              <a:t>Actions Taken and Next Steps</a:t>
            </a:r>
            <a:endParaRPr lang="en-US" sz="3800" dirty="0"/>
          </a:p>
          <a:p>
            <a:r>
              <a:rPr lang="en-US" sz="3100" dirty="0" smtClean="0"/>
              <a:t>Ruling requesting comments on Bundled Procurement Plans (Oct 2014)</a:t>
            </a:r>
          </a:p>
          <a:p>
            <a:r>
              <a:rPr lang="en-US" sz="3100" dirty="0" smtClean="0"/>
              <a:t>Comments regarding Bundled Procurement Plans (Oct 2014)</a:t>
            </a:r>
          </a:p>
          <a:p>
            <a:r>
              <a:rPr lang="en-US" sz="3100" dirty="0" smtClean="0"/>
              <a:t>Draft Assumptions and Scenarios provided (Dec 2014)</a:t>
            </a:r>
          </a:p>
          <a:p>
            <a:r>
              <a:rPr lang="en-US" sz="3100" dirty="0" smtClean="0">
                <a:latin typeface="BookAntiqua"/>
              </a:rPr>
              <a:t>Comments on draft assumptions and scenarios (Jan 2015)</a:t>
            </a:r>
          </a:p>
          <a:p>
            <a:r>
              <a:rPr lang="en-US" sz="3100" dirty="0" smtClean="0">
                <a:latin typeface="BookAntiqua"/>
              </a:rPr>
              <a:t>Final assumptions and scenarios (early 2015)</a:t>
            </a:r>
          </a:p>
          <a:p>
            <a:r>
              <a:rPr lang="en-US" sz="3100" dirty="0" smtClean="0">
                <a:latin typeface="BookAntiqua"/>
              </a:rPr>
              <a:t>Evidentiary Hearings (if held) (January/February 2015)</a:t>
            </a:r>
          </a:p>
          <a:p>
            <a:endParaRPr lang="en-US" sz="4800" b="0" i="0" u="none" strike="noStrike" dirty="0" smtClean="0">
              <a:latin typeface="BookAntiqua"/>
            </a:endParaRPr>
          </a:p>
          <a:p>
            <a:endParaRPr lang="en-US" sz="4800" b="0" i="0" u="none" strike="noStrike" dirty="0" smtClean="0">
              <a:latin typeface="BookAntiqua"/>
            </a:endParaRPr>
          </a:p>
          <a:p>
            <a:endParaRPr lang="en-US" sz="4500"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R.13-12-010  </a:t>
            </a:r>
            <a:br>
              <a:rPr lang="en-US" dirty="0" smtClean="0"/>
            </a:br>
            <a:r>
              <a:rPr lang="en-US" dirty="0" smtClean="0"/>
              <a:t>Long Term Procurement Planning</a:t>
            </a:r>
            <a:br>
              <a:rPr lang="en-US" dirty="0" smtClean="0"/>
            </a:br>
            <a:endParaRPr lang="en-US" dirty="0"/>
          </a:p>
        </p:txBody>
      </p:sp>
    </p:spTree>
    <p:extLst>
      <p:ext uri="{BB962C8B-B14F-4D97-AF65-F5344CB8AC3E}">
        <p14:creationId xmlns:p14="http://schemas.microsoft.com/office/powerpoint/2010/main" val="2511943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buNone/>
            </a:pPr>
            <a:r>
              <a:rPr lang="en-US" sz="12800" dirty="0" smtClean="0"/>
              <a:t>Purpose of Proceeding</a:t>
            </a:r>
          </a:p>
          <a:p>
            <a:pPr marL="0" indent="0">
              <a:buNone/>
            </a:pPr>
            <a:r>
              <a:rPr lang="en-US" sz="6400" dirty="0" smtClean="0"/>
              <a:t>Adopt </a:t>
            </a:r>
            <a:r>
              <a:rPr lang="en-US" sz="6400" dirty="0"/>
              <a:t>rules </a:t>
            </a:r>
            <a:r>
              <a:rPr lang="en-US" sz="6400" dirty="0" smtClean="0"/>
              <a:t>to encourage </a:t>
            </a:r>
            <a:r>
              <a:rPr lang="en-US" sz="6400" dirty="0"/>
              <a:t>the expansion of electric vehicle infrastructure and the widespread deployment and use of plug-in electric vehicles (PEV) </a:t>
            </a:r>
          </a:p>
          <a:p>
            <a:r>
              <a:rPr lang="en-US" sz="6400" i="0" u="none" strike="noStrike" baseline="0" dirty="0" smtClean="0"/>
              <a:t>Phase I </a:t>
            </a:r>
          </a:p>
          <a:p>
            <a:pPr lvl="1"/>
            <a:r>
              <a:rPr lang="en-US" sz="6400" i="0" u="none" strike="noStrike" baseline="0" dirty="0" smtClean="0">
                <a:solidFill>
                  <a:srgbClr val="000000"/>
                </a:solidFill>
              </a:rPr>
              <a:t>evaluate the potential and value of vehicle-grid integration (VGI), including the use of vehicle batteries for demand response or energy storage. </a:t>
            </a:r>
            <a:endParaRPr lang="en-US" sz="6400" dirty="0" smtClean="0"/>
          </a:p>
          <a:p>
            <a:r>
              <a:rPr lang="en-US" sz="6400" dirty="0" smtClean="0"/>
              <a:t>Phase II</a:t>
            </a:r>
          </a:p>
          <a:p>
            <a:pPr lvl="1"/>
            <a:r>
              <a:rPr lang="en-US" sz="6400" dirty="0" smtClean="0"/>
              <a:t>develop </a:t>
            </a:r>
            <a:r>
              <a:rPr lang="en-US" sz="6400" dirty="0"/>
              <a:t>new </a:t>
            </a:r>
            <a:r>
              <a:rPr lang="en-US" sz="6400" dirty="0" smtClean="0"/>
              <a:t>Alternative Fueled Vehicle (AFV) </a:t>
            </a:r>
            <a:r>
              <a:rPr lang="en-US" sz="6400" dirty="0"/>
              <a:t>tariffs in each of the investor-owned utility service </a:t>
            </a:r>
            <a:r>
              <a:rPr lang="en-US" sz="6400" dirty="0" smtClean="0"/>
              <a:t>territories, including new </a:t>
            </a:r>
            <a:r>
              <a:rPr lang="en-US" sz="6400" dirty="0"/>
              <a:t>rate </a:t>
            </a:r>
            <a:r>
              <a:rPr lang="en-US" sz="6400" dirty="0" smtClean="0"/>
              <a:t>designs and </a:t>
            </a:r>
            <a:r>
              <a:rPr lang="en-US" sz="6400" dirty="0"/>
              <a:t>policies for residential, multi-family, workplace and fleet </a:t>
            </a:r>
            <a:r>
              <a:rPr lang="en-US" sz="6400" dirty="0" smtClean="0"/>
              <a:t>PEVs. </a:t>
            </a:r>
          </a:p>
          <a:p>
            <a:pPr lvl="1"/>
            <a:r>
              <a:rPr lang="en-US" sz="6400" dirty="0" smtClean="0"/>
              <a:t>explore </a:t>
            </a:r>
            <a:r>
              <a:rPr lang="en-US" sz="6400" dirty="0"/>
              <a:t>how financing opportunities can unlock long-term value in PEVs or reduce upfront costs as a means of accelerating PEV adoption and infrastructure deployment, including medium- and heavy-duty vehicle infrastructure. </a:t>
            </a:r>
          </a:p>
          <a:p>
            <a:pPr lvl="1"/>
            <a:r>
              <a:rPr lang="en-US" sz="6400" dirty="0" smtClean="0"/>
              <a:t>address </a:t>
            </a:r>
            <a:r>
              <a:rPr lang="en-US" sz="6400" dirty="0"/>
              <a:t>outstanding issues from the previous AFV rulemaking, R.09-08-009, including development and deployment of a </a:t>
            </a:r>
            <a:r>
              <a:rPr lang="en-US" sz="6400" dirty="0" err="1"/>
              <a:t>submetering</a:t>
            </a:r>
            <a:r>
              <a:rPr lang="en-US" sz="6400" dirty="0"/>
              <a:t> protocol and cost allocation related to distribution system upgrades under Electric Rules 15 and 16. </a:t>
            </a:r>
            <a:endParaRPr lang="en-US" sz="6400" dirty="0" smtClean="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R.13-11-007  </a:t>
            </a:r>
            <a:br>
              <a:rPr lang="en-US" dirty="0" smtClean="0"/>
            </a:br>
            <a:r>
              <a:rPr lang="en-US" dirty="0" smtClean="0"/>
              <a:t>Alternative Fueled Vehicles</a:t>
            </a:r>
            <a:br>
              <a:rPr lang="en-US" dirty="0" smtClean="0"/>
            </a:br>
            <a:endParaRPr lang="en-US" dirty="0"/>
          </a:p>
        </p:txBody>
      </p:sp>
    </p:spTree>
    <p:extLst>
      <p:ext uri="{BB962C8B-B14F-4D97-AF65-F5344CB8AC3E}">
        <p14:creationId xmlns:p14="http://schemas.microsoft.com/office/powerpoint/2010/main" val="3625795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607</TotalTime>
  <Words>2256</Words>
  <Application>Microsoft Office PowerPoint</Application>
  <PresentationFormat>On-screen Show (4:3)</PresentationFormat>
  <Paragraphs>183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R.14-10-003  Integrated Demand Side Management</vt:lpstr>
      <vt:lpstr> Integrated Demand Side Management Related Proceedings </vt:lpstr>
      <vt:lpstr> R.14-08-013   Distributed Resources Plan </vt:lpstr>
      <vt:lpstr>R.14-08-013   Distributed Resources Plan</vt:lpstr>
      <vt:lpstr> R.13-12-011   Water-Energy Nexus </vt:lpstr>
      <vt:lpstr> R.13-12-011   Water-Energy Nexus </vt:lpstr>
      <vt:lpstr> R.13-12-010   Long Term Procurement Planning </vt:lpstr>
      <vt:lpstr> R.13-12-010   Long Term Procurement Planning </vt:lpstr>
      <vt:lpstr> R.13-11-007   Alternative Fueled Vehicles </vt:lpstr>
      <vt:lpstr> R.13-11-007   Alternative-Fueled Vehicles </vt:lpstr>
      <vt:lpstr> R.13-11-005   Energy Efficiency </vt:lpstr>
      <vt:lpstr> R.13-11-005   Energy Efficiency </vt:lpstr>
      <vt:lpstr> R.13-09-011   Demand Response </vt:lpstr>
      <vt:lpstr> R.13-09-011 Demand Response </vt:lpstr>
      <vt:lpstr> R.12-11-005   Distributed Generation </vt:lpstr>
      <vt:lpstr> R.12-11-005 Distributed Generation </vt:lpstr>
      <vt:lpstr> R.12-06-013   Residential Rate Reform </vt:lpstr>
      <vt:lpstr> R.12-06-013 Residential Rate Reform </vt:lpstr>
      <vt:lpstr> R.10-12-007   Energy Storage </vt:lpstr>
      <vt:lpstr> R.10-12-007   Energy Storage </vt:lpstr>
      <vt:lpstr> R.08-12-009   Smart Grid </vt:lpstr>
      <vt:lpstr> R.08-12-009   Smart Grid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R.14-10-003  Integrated Demand Side Management</dc:title>
  <dc:creator>Hymes, Kelly A.</dc:creator>
  <cp:lastModifiedBy>Hymes, Kelly A.</cp:lastModifiedBy>
  <cp:revision>37</cp:revision>
  <dcterms:created xsi:type="dcterms:W3CDTF">2015-01-19T18:36:35Z</dcterms:created>
  <dcterms:modified xsi:type="dcterms:W3CDTF">2015-01-20T23:52:14Z</dcterms:modified>
</cp:coreProperties>
</file>