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8"/>
  </p:notesMasterIdLst>
  <p:handoutMasterIdLst>
    <p:handoutMasterId r:id="rId19"/>
  </p:handoutMasterIdLst>
  <p:sldIdLst>
    <p:sldId id="262" r:id="rId2"/>
    <p:sldId id="322" r:id="rId3"/>
    <p:sldId id="297" r:id="rId4"/>
    <p:sldId id="302" r:id="rId5"/>
    <p:sldId id="324" r:id="rId6"/>
    <p:sldId id="313" r:id="rId7"/>
    <p:sldId id="319" r:id="rId8"/>
    <p:sldId id="289" r:id="rId9"/>
    <p:sldId id="325" r:id="rId10"/>
    <p:sldId id="299" r:id="rId11"/>
    <p:sldId id="300" r:id="rId12"/>
    <p:sldId id="292" r:id="rId13"/>
    <p:sldId id="293" r:id="rId14"/>
    <p:sldId id="285" r:id="rId15"/>
    <p:sldId id="295" r:id="rId16"/>
    <p:sldId id="310" r:id="rId1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476" autoAdjust="0"/>
  </p:normalViewPr>
  <p:slideViewPr>
    <p:cSldViewPr>
      <p:cViewPr>
        <p:scale>
          <a:sx n="75" d="100"/>
          <a:sy n="75" d="100"/>
        </p:scale>
        <p:origin x="-1046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58"/>
    </p:cViewPr>
  </p:sorterViewPr>
  <p:notesViewPr>
    <p:cSldViewPr>
      <p:cViewPr varScale="1">
        <p:scale>
          <a:sx n="51" d="100"/>
          <a:sy n="51" d="100"/>
        </p:scale>
        <p:origin x="-187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6" tIns="45696" rIns="91396" bIns="456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D4A1B3-7501-497A-B3EF-1606D2F9A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894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t" anchorCtr="0" compatLnSpc="1">
            <a:prstTxWarp prst="textNoShape">
              <a:avLst/>
            </a:prstTxWarp>
          </a:bodyPr>
          <a:lstStyle>
            <a:lvl1pPr algn="l" defTabSz="931667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t" anchorCtr="0" compatLnSpc="1">
            <a:prstTxWarp prst="textNoShape">
              <a:avLst/>
            </a:prstTxWarp>
          </a:bodyPr>
          <a:lstStyle>
            <a:lvl1pPr algn="r" defTabSz="931667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b" anchorCtr="0" compatLnSpc="1">
            <a:prstTxWarp prst="textNoShape">
              <a:avLst/>
            </a:prstTxWarp>
          </a:bodyPr>
          <a:lstStyle>
            <a:lvl1pPr algn="l" defTabSz="931667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1" tIns="46566" rIns="93131" bIns="46566" numCol="1" anchor="b" anchorCtr="0" compatLnSpc="1">
            <a:prstTxWarp prst="textNoShape">
              <a:avLst/>
            </a:prstTxWarp>
          </a:bodyPr>
          <a:lstStyle>
            <a:lvl1pPr algn="r" defTabSz="931667">
              <a:defRPr sz="1200"/>
            </a:lvl1pPr>
          </a:lstStyle>
          <a:p>
            <a:pPr>
              <a:defRPr/>
            </a:pPr>
            <a:fld id="{B758850A-14EC-4E76-9B78-FE17E042D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5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-106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53327-3B9E-4BAF-897B-D2307EC3C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72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839CD-80CD-4D5A-BCD0-B514CEBA8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58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A5D5-C191-42C6-959D-D7B7236CF0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25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0709-DB64-4897-B16A-06B8095DBC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2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B2FAF-AB68-4471-9629-92787236B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72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AA12-81D2-47E9-A567-23597A9E7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25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7D4B9-65EC-420F-B6CC-31192D02F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3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AE6E-8C01-4ECA-ABAA-2A3C22D6A7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4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7EE11-87A7-4BD3-9EC2-E4AC34C72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2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59010-A6F9-474D-BBFB-F330C3DF5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4595B-4798-4C7D-ABBE-37E43B068F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85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B546-0193-4EB7-9D0D-A5E83132E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85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ackground_officialState_v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FE7FB23-F09A-479D-B8AB-605EE070E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-106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m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-106" charset="2"/>
        <a:buChar char="l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m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FF"/>
        </a:buClr>
        <a:buSzPct val="90000"/>
        <a:buFont typeface="Wingdings" pitchFamily="-106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ition.fcc.gov/form477/477inst.pdf" TargetMode="External"/><Relationship Id="rId2" Type="http://schemas.openxmlformats.org/officeDocument/2006/relationships/hyperlink" Target="http://www.cpuc.ca.gov/General.aspx?id=213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rocessoffice@cpuc.ca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puc.ca.gov/General.aspx?id=2541" TargetMode="External"/><Relationship Id="rId2" Type="http://schemas.openxmlformats.org/officeDocument/2006/relationships/hyperlink" Target="http://www.cpuc.ca.gov/General.aspx?id=25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uc.ca.gov/General.aspx?id=213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A8BAE70-741E-4EE2-9AB8-3C75E29CB21D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6556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Instructions for Filing </a:t>
            </a:r>
            <a:r>
              <a:rPr lang="en-US" altLang="en-US" dirty="0" err="1" smtClean="0"/>
              <a:t>DIVCA</a:t>
            </a:r>
            <a:r>
              <a:rPr lang="en-US" altLang="en-US" dirty="0" smtClean="0"/>
              <a:t> 2017 </a:t>
            </a:r>
            <a:br>
              <a:rPr lang="en-US" altLang="en-US" dirty="0" smtClean="0"/>
            </a:br>
            <a:r>
              <a:rPr lang="en-US" altLang="en-US" dirty="0" smtClean="0"/>
              <a:t>Annual Report 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5113075" y="4876800"/>
            <a:ext cx="28307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Video </a:t>
            </a:r>
            <a:r>
              <a:rPr lang="en-US" altLang="en-US" sz="1800" b="1" dirty="0" smtClean="0"/>
              <a:t>Franchising Team</a:t>
            </a:r>
            <a:r>
              <a:rPr lang="en-US" altLang="en-US" sz="1800" b="1" dirty="0"/>
              <a:t/>
            </a:r>
            <a:br>
              <a:rPr lang="en-US" altLang="en-US" sz="1800" b="1" dirty="0"/>
            </a:br>
            <a:r>
              <a:rPr lang="en-US" altLang="en-US" sz="1800" b="1" dirty="0" smtClean="0"/>
              <a:t>March 1</a:t>
            </a:r>
            <a:r>
              <a:rPr lang="en-US" altLang="en-US" sz="1800" b="1" dirty="0" smtClean="0"/>
              <a:t>, </a:t>
            </a:r>
            <a:r>
              <a:rPr lang="en-US" altLang="en-US" sz="1800" b="1" dirty="0"/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336FCE3-B0EB-4E03-8297-FE300602090E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Annual Video Data Template Categories (1 of 2)</a:t>
            </a:r>
          </a:p>
        </p:txBody>
      </p:sp>
      <p:graphicFrame>
        <p:nvGraphicFramePr>
          <p:cNvPr id="369847" name="Group 18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292600"/>
        </p:xfrm>
        <a:graphic>
          <a:graphicData uri="http://schemas.openxmlformats.org/drawingml/2006/table">
            <a:tbl>
              <a:tblPr/>
              <a:tblGrid>
                <a:gridCol w="1936750"/>
                <a:gridCol w="1600200"/>
                <a:gridCol w="1992313"/>
                <a:gridCol w="2776537"/>
              </a:tblGrid>
              <a:tr h="4286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Parent Company Name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Franchise Number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Application Number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Consultant Name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11776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Parent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Company Name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Franchise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Application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Consultant Name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2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5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396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U.S. Census Bureau Census Tract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Aggregate Flag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Aggregate Crossover Flag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Summed Households of Census Block Nodes contained Within Alternate Geospatial Area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18237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Census </a:t>
                      </a:r>
                      <a:b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Tract Number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Aggregate</a:t>
                      </a:r>
                      <a:b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Flag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Aggregate</a:t>
                      </a:r>
                      <a:b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Crossover Flag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Summed Households</a:t>
                      </a:r>
                      <a:b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Census Block Node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4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04EFAC-40E5-426F-9160-2B121A5EA7F6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3315" name="Rectangle 67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6556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Annual Video Data Template Categories (2 of 2)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graphicFrame>
        <p:nvGraphicFramePr>
          <p:cNvPr id="371908" name="Group 196"/>
          <p:cNvGraphicFramePr>
            <a:graphicFrameLocks noGrp="1"/>
          </p:cNvGraphicFramePr>
          <p:nvPr>
            <p:ph idx="1"/>
          </p:nvPr>
        </p:nvGraphicFramePr>
        <p:xfrm>
          <a:off x="304800" y="2362200"/>
          <a:ext cx="8610600" cy="2835274"/>
        </p:xfrm>
        <a:graphic>
          <a:graphicData uri="http://schemas.openxmlformats.org/drawingml/2006/table">
            <a:tbl>
              <a:tblPr/>
              <a:tblGrid>
                <a:gridCol w="1135063"/>
                <a:gridCol w="1608137"/>
                <a:gridCol w="1676400"/>
                <a:gridCol w="1743075"/>
                <a:gridCol w="2447925"/>
              </a:tblGrid>
              <a:tr h="110832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Number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 Households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Low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Income Households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Households Offered Video Service by Holder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Low Income Households Offered Video Service by Holder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Households Subscribing to Video Service Offered by Holder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158499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# House- holds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Low Income Households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Households to Which Video </a:t>
                      </a:r>
                      <a:b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 Offered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Low Income Households to Which Video is Offered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Households that Subscribe to Video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452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-106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algn="l">
                        <a:spcBef>
                          <a:spcPct val="20000"/>
                        </a:spcBef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-106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C4381F5-100C-42CB-B262-F7FC951FAB86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 dirty="0" smtClean="0">
              <a:latin typeface="Garamond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Annual Fee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343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Submit </a:t>
            </a:r>
            <a:r>
              <a:rPr lang="en-US" altLang="en-US" sz="2400" b="1" dirty="0" smtClean="0"/>
              <a:t>Total Gross Video Revenue </a:t>
            </a:r>
            <a:r>
              <a:rPr lang="en-US" altLang="en-US" sz="2400" dirty="0" smtClean="0"/>
              <a:t>for Calendar </a:t>
            </a:r>
            <a:br>
              <a:rPr lang="en-US" altLang="en-US" sz="2400" dirty="0" smtClean="0"/>
            </a:br>
            <a:r>
              <a:rPr lang="en-US" altLang="en-US" sz="2400" dirty="0" smtClean="0"/>
              <a:t>Year 2016 as part of Annual Report Due April 28, 2017.</a:t>
            </a:r>
          </a:p>
          <a:p>
            <a:pPr lvl="1" eaLnBrk="1" hangingPunct="1"/>
            <a:r>
              <a:rPr lang="en-US" altLang="en-US" sz="2000" dirty="0" smtClean="0"/>
              <a:t>2016 Revenue will be used to calculate annual fee for </a:t>
            </a:r>
            <a:br>
              <a:rPr lang="en-US" altLang="en-US" sz="2000" dirty="0" smtClean="0"/>
            </a:br>
            <a:r>
              <a:rPr lang="en-US" altLang="en-US" sz="2000" dirty="0" smtClean="0"/>
              <a:t>2017 / 2018 Fiscal Year.</a:t>
            </a:r>
          </a:p>
          <a:p>
            <a:pPr eaLnBrk="1" hangingPunct="1"/>
            <a:r>
              <a:rPr lang="en-US" altLang="en-US" sz="2400" dirty="0" smtClean="0"/>
              <a:t>Annual Fee for Fiscal Year 2016 / 2017</a:t>
            </a:r>
            <a:br>
              <a:rPr lang="en-US" altLang="en-US" sz="2400" dirty="0" smtClean="0"/>
            </a:br>
            <a:r>
              <a:rPr lang="en-US" altLang="en-US" sz="2400" dirty="0" smtClean="0"/>
              <a:t>Due to CPUC by April 30, 2017.</a:t>
            </a:r>
          </a:p>
          <a:p>
            <a:pPr lvl="1" eaLnBrk="1" hangingPunct="1"/>
            <a:r>
              <a:rPr lang="en-US" altLang="en-US" sz="2000" dirty="0" smtClean="0"/>
              <a:t>We will send an Invoice to each holder before March 15, 2017</a:t>
            </a:r>
          </a:p>
          <a:p>
            <a:pPr lvl="1" eaLnBrk="1" hangingPunct="1"/>
            <a:r>
              <a:rPr lang="en-US" altLang="en-US" sz="2000" dirty="0" smtClean="0"/>
              <a:t>Based on Resolution T-17555 (Approved 1/19/17)</a:t>
            </a:r>
          </a:p>
          <a:p>
            <a:pPr lvl="2" eaLnBrk="1" hangingPunct="1"/>
            <a:r>
              <a:rPr lang="en-US" altLang="en-US" sz="1800" dirty="0" smtClean="0"/>
              <a:t>User Fee </a:t>
            </a:r>
            <a:r>
              <a:rPr lang="en-US" altLang="en-US" sz="1800" u="sng" dirty="0" smtClean="0"/>
              <a:t>based on total gross video</a:t>
            </a:r>
            <a:r>
              <a:rPr lang="en-US" altLang="en-US" sz="1800" dirty="0" smtClean="0"/>
              <a:t> revenues, for calendar year 2015.</a:t>
            </a:r>
          </a:p>
          <a:p>
            <a:pPr lvl="2" eaLnBrk="1" hangingPunct="1"/>
            <a:r>
              <a:rPr lang="en-US" altLang="en-US" sz="1800" dirty="0" smtClean="0"/>
              <a:t>Rate for each Holder set at </a:t>
            </a:r>
            <a:r>
              <a:rPr lang="en-US" altLang="en-US" sz="1800" u="sng" dirty="0" smtClean="0"/>
              <a:t> 0.0146428 cents per dollar</a:t>
            </a:r>
            <a:r>
              <a:rPr lang="en-US" altLang="en-US" sz="1800" dirty="0" smtClean="0"/>
              <a:t> of each holders’ gross video revenue from January 1, 2015 through December 31, 2015.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6A8D018-1D3F-4AB0-BD94-7C04E506D9C8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n-US" sz="2800" dirty="0" smtClean="0"/>
              <a:t>Annual Fee Logistics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660400" indent="-660400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Statements will be sent to each SVF Holder before March 15, 2017.</a:t>
            </a:r>
          </a:p>
          <a:p>
            <a:pPr marL="660400" indent="-660400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Please make checks payable to: </a:t>
            </a:r>
            <a:r>
              <a:rPr lang="en-US" altLang="en-US" sz="2400" b="1" dirty="0" smtClean="0">
                <a:solidFill>
                  <a:srgbClr val="0000FF"/>
                </a:solidFill>
              </a:rPr>
              <a:t>"CPUC-VSP"</a:t>
            </a:r>
            <a:r>
              <a:rPr lang="en-US" altLang="en-US" sz="2400" dirty="0" smtClean="0"/>
              <a:t> </a:t>
            </a:r>
          </a:p>
          <a:p>
            <a:pPr marL="660400" indent="-660400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Please fill out and attach a copy of the fee statement to the check and mail to:</a:t>
            </a:r>
          </a:p>
          <a:p>
            <a:pPr marL="660400" indent="-660400" eaLnBrk="1" hangingPunct="1">
              <a:lnSpc>
                <a:spcPct val="80000"/>
              </a:lnSpc>
              <a:buFont typeface="Wingdings" pitchFamily="-106" charset="2"/>
              <a:buNone/>
            </a:pPr>
            <a:r>
              <a:rPr lang="en-US" altLang="en-US" sz="2000" dirty="0" smtClean="0"/>
              <a:t>		     Attn:  Maria Osorio</a:t>
            </a:r>
          </a:p>
          <a:p>
            <a:pPr marL="660400" indent="-660400" eaLnBrk="1" hangingPunct="1">
              <a:lnSpc>
                <a:spcPct val="80000"/>
              </a:lnSpc>
              <a:buFont typeface="Wingdings" pitchFamily="-106" charset="2"/>
              <a:buNone/>
            </a:pPr>
            <a:r>
              <a:rPr lang="en-US" altLang="en-US" sz="2000" dirty="0" smtClean="0"/>
              <a:t>		     Fiscal Office, Room 3000</a:t>
            </a:r>
          </a:p>
          <a:p>
            <a:pPr marL="660400" indent="-660400" eaLnBrk="1" hangingPunct="1">
              <a:lnSpc>
                <a:spcPct val="80000"/>
              </a:lnSpc>
              <a:buFont typeface="Wingdings" pitchFamily="-106" charset="2"/>
              <a:buNone/>
            </a:pPr>
            <a:r>
              <a:rPr lang="en-US" altLang="en-US" sz="2000" dirty="0" smtClean="0"/>
              <a:t>		     California Public Utilities Commission</a:t>
            </a:r>
          </a:p>
          <a:p>
            <a:pPr marL="660400" indent="-660400" eaLnBrk="1" hangingPunct="1">
              <a:lnSpc>
                <a:spcPct val="80000"/>
              </a:lnSpc>
              <a:buFont typeface="Wingdings" pitchFamily="-106" charset="2"/>
              <a:buNone/>
            </a:pPr>
            <a:r>
              <a:rPr lang="en-US" altLang="en-US" sz="2000" dirty="0" smtClean="0"/>
              <a:t>		     505 Van Ness Avenue	</a:t>
            </a:r>
          </a:p>
          <a:p>
            <a:pPr marL="660400" indent="-660400" eaLnBrk="1" hangingPunct="1">
              <a:lnSpc>
                <a:spcPct val="80000"/>
              </a:lnSpc>
              <a:buFont typeface="Wingdings" pitchFamily="-106" charset="2"/>
              <a:buNone/>
            </a:pPr>
            <a:r>
              <a:rPr lang="en-US" altLang="en-US" sz="2000" dirty="0" smtClean="0"/>
              <a:t>		     San Francisco, CA  94102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90DAAF8-23B6-4431-8FAD-60582280A314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CPUC &amp; FCC Websites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2400" dirty="0" smtClean="0">
                <a:hlinkClick r:id="rId2"/>
              </a:rPr>
              <a:t>CPUC Video Franchising Website</a:t>
            </a: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>
                <a:hlinkClick r:id="rId3"/>
              </a:rPr>
              <a:t>FCC Website for 477 Reporting Instructions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000" dirty="0" smtClean="0"/>
              <a:t>FCC Form 477 Local Telephone Competition and Broadband Reporting Instructions For Filing Data as of December 31, 2016. </a:t>
            </a: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177DFB-8B10-4CF1-8768-18C7505CCA37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Getting on the Service List </a:t>
            </a:r>
            <a:br>
              <a:rPr lang="en-US" altLang="en-US" sz="2800" dirty="0" smtClean="0"/>
            </a:br>
            <a:r>
              <a:rPr lang="en-US" altLang="en-US" sz="2800" dirty="0" smtClean="0"/>
              <a:t>To Receive DIVCA Information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You need to be on the service list to receive mailings on DIVCA matters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Email </a:t>
            </a:r>
            <a:r>
              <a:rPr lang="en-US" altLang="en-US" sz="2400" dirty="0" smtClean="0">
                <a:hlinkClick r:id="rId2"/>
              </a:rPr>
              <a:t>processoffice@cpuc.ca.gov</a:t>
            </a:r>
            <a:r>
              <a:rPr lang="en-US" altLang="en-US" sz="2400" dirty="0" smtClean="0"/>
              <a:t>, provide name, contact information, and request to be added to the service list for R 06-10-005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8863B5-22DC-4140-BAD7-2872AD5D0D7F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DIVCA Related Questions / Other Issues</a:t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Michael Morris, Program and Project Supervisor</a:t>
            </a:r>
          </a:p>
          <a:p>
            <a:pPr lvl="1" eaLnBrk="1" hangingPunct="1"/>
            <a:r>
              <a:rPr lang="en-US" altLang="en-US" sz="2000" dirty="0" smtClean="0"/>
              <a:t>mmo@cpuc.ca.gov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400" dirty="0" smtClean="0"/>
              <a:t>Michael Pierce, Sr. Analyst</a:t>
            </a:r>
          </a:p>
          <a:p>
            <a:pPr lvl="1" eaLnBrk="1" hangingPunct="1"/>
            <a:r>
              <a:rPr lang="en-US" altLang="en-US" sz="2000" dirty="0" smtClean="0"/>
              <a:t>mbp@cpuc.ca.gov</a:t>
            </a:r>
          </a:p>
          <a:p>
            <a:pPr lvl="1" eaLnBrk="1" hangingPunct="1"/>
            <a:r>
              <a:rPr lang="en-US" altLang="en-US" sz="2000" dirty="0" smtClean="0"/>
              <a:t>(415) 602-3343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8A02384-E822-46EC-A3D7-2EE7C1D53DF8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Table of Contents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Summary of What to Submit on or before April 28, 2017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Broadband Availability Data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Broadband Subscriber Data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Annual Video Data Template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Annual Fee - Gross Video Revenue for 2016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000" dirty="0" smtClean="0"/>
              <a:t>(Used to Calculate Annual Fee for Fiscal Year 2017-2018)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CPUC &amp; FCC Websites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B7ADE06-FF1F-4BD3-AB38-CA70BDC84AB4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Data to Submit to CPUC by April 28, 2017 As Part of DIVCA Annual Report (1 of 2)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 smtClean="0"/>
              <a:t>Broadband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Availability</a:t>
            </a:r>
            <a:r>
              <a:rPr lang="en-US" altLang="en-US" sz="2400" dirty="0" smtClean="0"/>
              <a:t> Data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 smtClean="0"/>
              <a:t>Broadband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Subscriber</a:t>
            </a:r>
            <a:r>
              <a:rPr lang="en-US" altLang="en-US" sz="2400" dirty="0" smtClean="0"/>
              <a:t> Data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 smtClean="0"/>
              <a:t>California portion of Form 477 Data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 smtClean="0"/>
              <a:t>Same data due to the FCC by March 1, 2017 used for reporting broadband subscribers by census tract, speed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 smtClean="0"/>
              <a:t>Video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Availability</a:t>
            </a:r>
            <a:r>
              <a:rPr lang="en-US" altLang="en-US" sz="2400" dirty="0" smtClean="0"/>
              <a:t> Data by census tract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 smtClean="0"/>
              <a:t>Video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Subscriber</a:t>
            </a:r>
            <a:r>
              <a:rPr lang="en-US" altLang="en-US" sz="2400" dirty="0" smtClean="0"/>
              <a:t> Data by census tract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C962391-80E2-4DB0-9D94-B40CD573C8CE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458200" cy="6556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Also Due as Part of DIVCA Annual Report </a:t>
            </a:r>
            <a:br>
              <a:rPr lang="en-US" altLang="en-US" sz="2800" dirty="0" smtClean="0"/>
            </a:br>
            <a:r>
              <a:rPr lang="en-US" altLang="en-US" sz="2800" dirty="0" smtClean="0"/>
              <a:t>On or before April 28, 2017 (2 of 2)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400" dirty="0" smtClean="0"/>
              <a:t>Annual Fee Due by April 30, 2017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 smtClean="0"/>
              <a:t>Fee statements will be mailed before March 15, 2017.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400" dirty="0" smtClean="0"/>
              <a:t>Workplace Diversity Report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400" dirty="0" smtClean="0"/>
              <a:t>Collective Bargaining Report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400" dirty="0" smtClean="0"/>
              <a:t>Annual Employment Report (Holders with </a:t>
            </a:r>
            <a:r>
              <a:rPr lang="en-US" altLang="en-US" sz="2400" dirty="0" smtClean="0">
                <a:solidFill>
                  <a:srgbClr val="FF0000"/>
                </a:solidFill>
              </a:rPr>
              <a:t>more than 750 </a:t>
            </a:r>
            <a:r>
              <a:rPr lang="en-US" altLang="en-US" sz="2400" dirty="0" smtClean="0"/>
              <a:t>total employees)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400" dirty="0" smtClean="0"/>
              <a:t>Free Services Provided to Community Centers (Holders with </a:t>
            </a:r>
            <a:r>
              <a:rPr lang="en-US" altLang="en-US" sz="2400" dirty="0" smtClean="0">
                <a:solidFill>
                  <a:srgbClr val="FF0000"/>
                </a:solidFill>
              </a:rPr>
              <a:t>more than 1 Million </a:t>
            </a:r>
            <a:r>
              <a:rPr lang="en-US" altLang="en-US" sz="2400" dirty="0" smtClean="0"/>
              <a:t>telephone customers)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FF5D70E-024E-44CF-A84F-6712452D74DA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Broadband Data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 smtClean="0"/>
              <a:t>Broadband </a:t>
            </a:r>
            <a:r>
              <a:rPr lang="en-US" altLang="en-US" sz="2400" i="1" dirty="0" smtClean="0">
                <a:solidFill>
                  <a:srgbClr val="FF0000"/>
                </a:solidFill>
              </a:rPr>
              <a:t>Availability</a:t>
            </a:r>
            <a:r>
              <a:rPr lang="en-US" altLang="en-US" sz="2400" i="1" dirty="0" smtClean="0"/>
              <a:t> </a:t>
            </a:r>
            <a:r>
              <a:rPr lang="en-US" altLang="en-US" sz="2400" dirty="0" smtClean="0"/>
              <a:t>Data (Deployment)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dirty="0" smtClean="0"/>
              <a:t>Broadband </a:t>
            </a:r>
            <a:r>
              <a:rPr lang="en-US" altLang="en-US" sz="2400" i="1" dirty="0" smtClean="0">
                <a:solidFill>
                  <a:srgbClr val="FF0000"/>
                </a:solidFill>
              </a:rPr>
              <a:t>Subscriber</a:t>
            </a:r>
            <a:r>
              <a:rPr lang="en-US" altLang="en-US" sz="2400" i="1" dirty="0" smtClean="0"/>
              <a:t> </a:t>
            </a:r>
            <a:r>
              <a:rPr lang="en-US" altLang="en-US" sz="2400" dirty="0" smtClean="0"/>
              <a:t>Data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 smtClean="0"/>
              <a:t>Data are to be submitted in the formats posted on the </a:t>
            </a:r>
            <a:r>
              <a:rPr lang="en-US" altLang="en-US" sz="2000" dirty="0" smtClean="0">
                <a:hlinkClick r:id="rId2"/>
              </a:rPr>
              <a:t>State Broadband Mapping Program </a:t>
            </a:r>
            <a:r>
              <a:rPr lang="en-US" altLang="en-US" sz="2000" dirty="0" smtClean="0"/>
              <a:t>website. Please download the data formats, workbooks, or shapefiles appropriate for your submission from the CPUC website at: </a:t>
            </a:r>
            <a:br>
              <a:rPr lang="en-US" altLang="en-US" sz="2000" dirty="0" smtClean="0"/>
            </a:br>
            <a:r>
              <a:rPr lang="en-US" altLang="en-US" sz="2000" dirty="0" smtClean="0">
                <a:hlinkClick r:id="rId3"/>
              </a:rPr>
              <a:t>“Guidelines for Broadband Data Submission” 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456CB22-EEA8-4726-84FB-30117BDF702D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Annual </a:t>
            </a:r>
            <a:r>
              <a:rPr lang="en-US" altLang="en-US" sz="2800" dirty="0" smtClean="0">
                <a:solidFill>
                  <a:srgbClr val="FF0000"/>
                </a:solidFill>
              </a:rPr>
              <a:t>Video Data</a:t>
            </a:r>
            <a:r>
              <a:rPr lang="en-US" altLang="en-US" sz="2800" dirty="0" smtClean="0"/>
              <a:t> Template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229600" cy="3581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400" dirty="0" smtClean="0"/>
              <a:t>As in the past, please continue to use the </a:t>
            </a:r>
            <a:r>
              <a:rPr lang="en-US" altLang="en-US" sz="2400" dirty="0" smtClean="0">
                <a:hlinkClick r:id="rId2"/>
              </a:rPr>
              <a:t>Annual Video Data Template </a:t>
            </a:r>
            <a:r>
              <a:rPr lang="en-US" altLang="en-US" sz="2400" dirty="0" smtClean="0"/>
              <a:t>(an Excel Spreadsheet) to provide video availability and subscriber data. 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400" dirty="0" smtClean="0"/>
              <a:t>The template, which includes instructions, can be found in the </a:t>
            </a:r>
            <a:r>
              <a:rPr lang="en-US" altLang="en-US" sz="2400" dirty="0" smtClean="0">
                <a:hlinkClick r:id="rId2"/>
              </a:rPr>
              <a:t>“Annual Reporting (for Franchise Holders)” </a:t>
            </a:r>
            <a:r>
              <a:rPr lang="en-US" altLang="en-US" sz="2400" dirty="0" smtClean="0"/>
              <a:t>section of the video franchising webpage of the CPUC’s website.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D18153-DBF0-4598-A5DD-9DA029D0DC7C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Details about Video Data to Submit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400" b="1" dirty="0" smtClean="0"/>
              <a:t>Census tract numbers</a:t>
            </a:r>
            <a:r>
              <a:rPr lang="en-US" altLang="en-US" sz="2400" dirty="0" smtClean="0"/>
              <a:t>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 smtClean="0"/>
              <a:t>For </a:t>
            </a:r>
            <a:r>
              <a:rPr lang="en-US" altLang="en-US" sz="2000" u="sng" dirty="0" smtClean="0"/>
              <a:t>Annual Video Data Template </a:t>
            </a:r>
            <a:r>
              <a:rPr lang="en-US" altLang="en-US" sz="2000" dirty="0" smtClean="0"/>
              <a:t>ONLY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 smtClean="0"/>
              <a:t>According to the FCC, census tract numbers are defined as: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en-US" sz="1800" dirty="0" smtClean="0"/>
              <a:t>Eleven Digits Including a Leading zero (“0”) in one long string </a:t>
            </a:r>
            <a:br>
              <a:rPr lang="en-US" altLang="en-US" sz="1800" dirty="0" smtClean="0"/>
            </a:br>
            <a:r>
              <a:rPr lang="en-US" altLang="en-US" sz="1800" dirty="0" smtClean="0"/>
              <a:t>(Please do NOT include Decimals)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400" b="1" dirty="0" smtClean="0"/>
              <a:t>Excel Spreadsheets -  Video data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000" dirty="0" smtClean="0">
                <a:solidFill>
                  <a:srgbClr val="FF0000"/>
                </a:solidFill>
              </a:rPr>
              <a:t>Please do NOT submit cells with formulas</a:t>
            </a:r>
            <a:r>
              <a:rPr lang="en-US" altLang="en-US" sz="2000" dirty="0" smtClean="0"/>
              <a:t>.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en-US" sz="1800" dirty="0" smtClean="0"/>
              <a:t>Formulas do not upload into our Oracle database.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en-US" sz="1800" dirty="0" smtClean="0"/>
              <a:t>In each cell in your template that contains numbers created by formulas, </a:t>
            </a:r>
            <a:r>
              <a:rPr lang="en-US" altLang="en-US" sz="1800" dirty="0" smtClean="0">
                <a:solidFill>
                  <a:srgbClr val="FF0000"/>
                </a:solidFill>
              </a:rPr>
              <a:t>please type in an actual number </a:t>
            </a:r>
            <a:r>
              <a:rPr lang="en-US" altLang="en-US" sz="1800" dirty="0" smtClean="0"/>
              <a:t>(or use an Excel function to convert the number created by a formula into an actual number).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43CCB9E-1045-4E5B-AF2B-3D290F846A85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Annual Video Data Template</a:t>
            </a:r>
            <a:endParaRPr lang="en-US" altLang="en-US" sz="2400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State Franchise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000" dirty="0" smtClean="0"/>
              <a:t>Enter data for video service provided under state franchise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000" dirty="0" smtClean="0"/>
              <a:t>ONE franchise per State Franchise tab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000" dirty="0" smtClean="0"/>
              <a:t>Most Holders have just one state franchise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Local Franchises – (If you have any)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000" dirty="0" smtClean="0"/>
              <a:t>Enter data for video service provided under all local franchises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Telephone Service Area – Only if the Holder is a “Telephone Corporation”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000" dirty="0" smtClean="0"/>
              <a:t>Enter data for video service provided in the telephone service area.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 smtClean="0"/>
              <a:t>See next slide for photo showing template tabs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Font typeface="Wingdings" pitchFamily="-106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m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Wingdings" pitchFamily="-106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C1996DC-302F-48EB-84E5-A984FCC0CD25}" type="slidenum">
              <a:rPr lang="en-US" altLang="en-US" sz="1200" smtClean="0">
                <a:latin typeface="Garamond" pitchFamily="18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 smtClean="0">
              <a:latin typeface="Garamond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Annual Video Data Template Tabs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42620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27430</TotalTime>
  <Words>715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  Instructions for Filing DIVCA 2017  Annual Report       </vt:lpstr>
      <vt:lpstr>Table of Contents</vt:lpstr>
      <vt:lpstr>Data to Submit to CPUC by April 28, 2017 As Part of DIVCA Annual Report (1 of 2)  </vt:lpstr>
      <vt:lpstr>Also Due as Part of DIVCA Annual Report  On or before April 28, 2017 (2 of 2)</vt:lpstr>
      <vt:lpstr>Broadband Data</vt:lpstr>
      <vt:lpstr>Annual Video Data Template</vt:lpstr>
      <vt:lpstr>Details about Video Data to Submit</vt:lpstr>
      <vt:lpstr>Annual Video Data Template</vt:lpstr>
      <vt:lpstr>Annual Video Data Template Tabs </vt:lpstr>
      <vt:lpstr>Annual Video Data Template Categories (1 of 2)</vt:lpstr>
      <vt:lpstr>Annual Video Data Template Categories (2 of 2) </vt:lpstr>
      <vt:lpstr>Annual Fee </vt:lpstr>
      <vt:lpstr>Annual Fee Logistics  </vt:lpstr>
      <vt:lpstr>CPUC &amp; FCC Websites</vt:lpstr>
      <vt:lpstr>Getting on the Service List  To Receive DIVCA Information</vt:lpstr>
      <vt:lpstr>DIVCA Related Questions / Other Issues </vt:lpstr>
    </vt:vector>
  </TitlesOfParts>
  <Company>cpuc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STRATEGIC PLANNING</dc:title>
  <dc:creator>James Hendry</dc:creator>
  <cp:lastModifiedBy>Pierce, Michael B.</cp:lastModifiedBy>
  <cp:revision>305</cp:revision>
  <cp:lastPrinted>2017-02-17T02:35:16Z</cp:lastPrinted>
  <dcterms:created xsi:type="dcterms:W3CDTF">2005-01-05T19:13:14Z</dcterms:created>
  <dcterms:modified xsi:type="dcterms:W3CDTF">2017-03-01T18:47:35Z</dcterms:modified>
</cp:coreProperties>
</file>