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95" r:id="rId1"/>
    <p:sldMasterId id="2147483719" r:id="rId2"/>
  </p:sldMasterIdLst>
  <p:notesMasterIdLst>
    <p:notesMasterId r:id="rId14"/>
  </p:notesMasterIdLst>
  <p:handoutMasterIdLst>
    <p:handoutMasterId r:id="rId15"/>
  </p:handoutMasterIdLst>
  <p:sldIdLst>
    <p:sldId id="573" r:id="rId3"/>
    <p:sldId id="622" r:id="rId4"/>
    <p:sldId id="602" r:id="rId5"/>
    <p:sldId id="626" r:id="rId6"/>
    <p:sldId id="656" r:id="rId7"/>
    <p:sldId id="631" r:id="rId8"/>
    <p:sldId id="639" r:id="rId9"/>
    <p:sldId id="659" r:id="rId10"/>
    <p:sldId id="660" r:id="rId11"/>
    <p:sldId id="619" r:id="rId12"/>
    <p:sldId id="645"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ang, Xiao Selena" initials="HXS" lastIdx="4" clrIdx="0"/>
  <p:cmAuthor id="1" name="Selena Huang" initials=""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9" autoAdjust="0"/>
    <p:restoredTop sz="86410" autoAdjust="0"/>
  </p:normalViewPr>
  <p:slideViewPr>
    <p:cSldViewPr>
      <p:cViewPr varScale="1">
        <p:scale>
          <a:sx n="87" d="100"/>
          <a:sy n="87" d="100"/>
        </p:scale>
        <p:origin x="773" y="77"/>
      </p:cViewPr>
      <p:guideLst>
        <p:guide orient="horz" pos="2160"/>
        <p:guide pos="2880"/>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00" d="100"/>
        <a:sy n="100" d="100"/>
      </p:scale>
      <p:origin x="0" y="0"/>
    </p:cViewPr>
  </p:sorterViewPr>
  <p:notesViewPr>
    <p:cSldViewPr>
      <p:cViewPr varScale="1">
        <p:scale>
          <a:sx n="65" d="100"/>
          <a:sy n="65" d="100"/>
        </p:scale>
        <p:origin x="312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1" y="0"/>
            <a:ext cx="3038475" cy="464981"/>
          </a:xfrm>
          <a:prstGeom prst="rect">
            <a:avLst/>
          </a:prstGeom>
          <a:noFill/>
          <a:ln w="9525">
            <a:noFill/>
            <a:miter lim="800000"/>
            <a:headEnd/>
            <a:tailEnd/>
          </a:ln>
          <a:effectLst/>
        </p:spPr>
        <p:txBody>
          <a:bodyPr vert="horz" wrap="square" lIns="91770" tIns="45885" rIns="91770" bIns="45885" numCol="1" anchor="t" anchorCtr="0" compatLnSpc="1">
            <a:prstTxWarp prst="textNoShape">
              <a:avLst/>
            </a:prstTxWarp>
          </a:bodyPr>
          <a:lstStyle>
            <a:lvl1pPr>
              <a:defRPr sz="1200">
                <a:latin typeface="Arial" charset="0"/>
              </a:defRPr>
            </a:lvl1pPr>
          </a:lstStyle>
          <a:p>
            <a:pPr>
              <a:defRPr/>
            </a:pPr>
            <a:endParaRPr lang="en-US" dirty="0"/>
          </a:p>
        </p:txBody>
      </p:sp>
      <p:sp>
        <p:nvSpPr>
          <p:cNvPr id="229379" name="Rectangle 3"/>
          <p:cNvSpPr>
            <a:spLocks noGrp="1" noChangeArrowheads="1"/>
          </p:cNvSpPr>
          <p:nvPr>
            <p:ph type="dt" sz="quarter" idx="1"/>
          </p:nvPr>
        </p:nvSpPr>
        <p:spPr bwMode="auto">
          <a:xfrm>
            <a:off x="3970339" y="0"/>
            <a:ext cx="3038475" cy="464981"/>
          </a:xfrm>
          <a:prstGeom prst="rect">
            <a:avLst/>
          </a:prstGeom>
          <a:noFill/>
          <a:ln w="9525">
            <a:noFill/>
            <a:miter lim="800000"/>
            <a:headEnd/>
            <a:tailEnd/>
          </a:ln>
          <a:effectLst/>
        </p:spPr>
        <p:txBody>
          <a:bodyPr vert="horz" wrap="square" lIns="91770" tIns="45885" rIns="91770" bIns="45885" numCol="1" anchor="t" anchorCtr="0" compatLnSpc="1">
            <a:prstTxWarp prst="textNoShape">
              <a:avLst/>
            </a:prstTxWarp>
          </a:bodyPr>
          <a:lstStyle>
            <a:lvl1pPr algn="r">
              <a:defRPr sz="1200">
                <a:latin typeface="Arial" charset="0"/>
              </a:defRPr>
            </a:lvl1pPr>
          </a:lstStyle>
          <a:p>
            <a:pPr>
              <a:defRPr/>
            </a:pPr>
            <a:endParaRPr lang="en-US" dirty="0"/>
          </a:p>
        </p:txBody>
      </p:sp>
      <p:sp>
        <p:nvSpPr>
          <p:cNvPr id="229380" name="Rectangle 4"/>
          <p:cNvSpPr>
            <a:spLocks noGrp="1" noChangeArrowheads="1"/>
          </p:cNvSpPr>
          <p:nvPr>
            <p:ph type="ftr" sz="quarter" idx="2"/>
          </p:nvPr>
        </p:nvSpPr>
        <p:spPr bwMode="auto">
          <a:xfrm>
            <a:off x="1" y="8829822"/>
            <a:ext cx="3038475" cy="464981"/>
          </a:xfrm>
          <a:prstGeom prst="rect">
            <a:avLst/>
          </a:prstGeom>
          <a:noFill/>
          <a:ln w="9525">
            <a:noFill/>
            <a:miter lim="800000"/>
            <a:headEnd/>
            <a:tailEnd/>
          </a:ln>
          <a:effectLst/>
        </p:spPr>
        <p:txBody>
          <a:bodyPr vert="horz" wrap="square" lIns="91770" tIns="45885" rIns="91770" bIns="45885" numCol="1" anchor="b" anchorCtr="0" compatLnSpc="1">
            <a:prstTxWarp prst="textNoShape">
              <a:avLst/>
            </a:prstTxWarp>
          </a:bodyPr>
          <a:lstStyle>
            <a:lvl1pPr>
              <a:defRPr sz="1200">
                <a:latin typeface="Arial" charset="0"/>
              </a:defRPr>
            </a:lvl1pPr>
          </a:lstStyle>
          <a:p>
            <a:pPr>
              <a:defRPr/>
            </a:pPr>
            <a:endParaRPr lang="en-US" dirty="0"/>
          </a:p>
        </p:txBody>
      </p:sp>
      <p:sp>
        <p:nvSpPr>
          <p:cNvPr id="229381" name="Rectangle 5"/>
          <p:cNvSpPr>
            <a:spLocks noGrp="1" noChangeArrowheads="1"/>
          </p:cNvSpPr>
          <p:nvPr>
            <p:ph type="sldNum" sz="quarter" idx="3"/>
          </p:nvPr>
        </p:nvSpPr>
        <p:spPr bwMode="auto">
          <a:xfrm>
            <a:off x="3970339" y="8829822"/>
            <a:ext cx="3038475" cy="464981"/>
          </a:xfrm>
          <a:prstGeom prst="rect">
            <a:avLst/>
          </a:prstGeom>
          <a:noFill/>
          <a:ln w="9525">
            <a:noFill/>
            <a:miter lim="800000"/>
            <a:headEnd/>
            <a:tailEnd/>
          </a:ln>
          <a:effectLst/>
        </p:spPr>
        <p:txBody>
          <a:bodyPr vert="horz" wrap="square" lIns="91770" tIns="45885" rIns="91770" bIns="45885" numCol="1" anchor="b" anchorCtr="0" compatLnSpc="1">
            <a:prstTxWarp prst="textNoShape">
              <a:avLst/>
            </a:prstTxWarp>
          </a:bodyPr>
          <a:lstStyle>
            <a:lvl1pPr algn="r">
              <a:defRPr sz="1200">
                <a:latin typeface="Arial" charset="0"/>
              </a:defRPr>
            </a:lvl1pPr>
          </a:lstStyle>
          <a:p>
            <a:pPr>
              <a:defRPr/>
            </a:pPr>
            <a:fld id="{9132BA97-6583-4BD8-AED2-A3A13C90C485}" type="slidenum">
              <a:rPr lang="en-US"/>
              <a:pPr>
                <a:defRPr/>
              </a:pPr>
              <a:t>‹#›</a:t>
            </a:fld>
            <a:endParaRPr lang="en-US" dirty="0"/>
          </a:p>
        </p:txBody>
      </p:sp>
    </p:spTree>
    <p:extLst>
      <p:ext uri="{BB962C8B-B14F-4D97-AF65-F5344CB8AC3E}">
        <p14:creationId xmlns:p14="http://schemas.microsoft.com/office/powerpoint/2010/main" val="2381286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1" y="0"/>
            <a:ext cx="3038475" cy="464981"/>
          </a:xfrm>
          <a:prstGeom prst="rect">
            <a:avLst/>
          </a:prstGeom>
          <a:noFill/>
          <a:ln w="9525">
            <a:noFill/>
            <a:miter lim="800000"/>
            <a:headEnd/>
            <a:tailEnd/>
          </a:ln>
          <a:effectLst/>
        </p:spPr>
        <p:txBody>
          <a:bodyPr vert="horz" wrap="square" lIns="93514" tIns="46757" rIns="93514" bIns="46757" numCol="1" anchor="t" anchorCtr="0" compatLnSpc="1">
            <a:prstTxWarp prst="textNoShape">
              <a:avLst/>
            </a:prstTxWarp>
          </a:bodyPr>
          <a:lstStyle>
            <a:lvl1pPr defTabSz="935230">
              <a:defRPr sz="1200">
                <a:latin typeface="Arial" charset="0"/>
              </a:defRPr>
            </a:lvl1pPr>
          </a:lstStyle>
          <a:p>
            <a:pPr>
              <a:defRPr/>
            </a:pPr>
            <a:endParaRPr lang="en-US" dirty="0"/>
          </a:p>
        </p:txBody>
      </p:sp>
      <p:sp>
        <p:nvSpPr>
          <p:cNvPr id="120835" name="Rectangle 3"/>
          <p:cNvSpPr>
            <a:spLocks noGrp="1" noChangeArrowheads="1"/>
          </p:cNvSpPr>
          <p:nvPr>
            <p:ph type="dt" idx="1"/>
          </p:nvPr>
        </p:nvSpPr>
        <p:spPr bwMode="auto">
          <a:xfrm>
            <a:off x="3970339" y="0"/>
            <a:ext cx="3038475" cy="464981"/>
          </a:xfrm>
          <a:prstGeom prst="rect">
            <a:avLst/>
          </a:prstGeom>
          <a:noFill/>
          <a:ln w="9525">
            <a:noFill/>
            <a:miter lim="800000"/>
            <a:headEnd/>
            <a:tailEnd/>
          </a:ln>
          <a:effectLst/>
        </p:spPr>
        <p:txBody>
          <a:bodyPr vert="horz" wrap="square" lIns="93514" tIns="46757" rIns="93514" bIns="46757" numCol="1" anchor="t" anchorCtr="0" compatLnSpc="1">
            <a:prstTxWarp prst="textNoShape">
              <a:avLst/>
            </a:prstTxWarp>
          </a:bodyPr>
          <a:lstStyle>
            <a:lvl1pPr algn="r" defTabSz="935230">
              <a:defRPr sz="1200">
                <a:latin typeface="Arial"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5"/>
          <p:cNvSpPr>
            <a:spLocks noGrp="1" noChangeArrowheads="1"/>
          </p:cNvSpPr>
          <p:nvPr>
            <p:ph type="body" sz="quarter" idx="3"/>
          </p:nvPr>
        </p:nvSpPr>
        <p:spPr bwMode="auto">
          <a:xfrm>
            <a:off x="701676" y="4416510"/>
            <a:ext cx="5607050" cy="4183220"/>
          </a:xfrm>
          <a:prstGeom prst="rect">
            <a:avLst/>
          </a:prstGeom>
          <a:noFill/>
          <a:ln w="9525">
            <a:noFill/>
            <a:miter lim="800000"/>
            <a:headEnd/>
            <a:tailEnd/>
          </a:ln>
          <a:effectLst/>
        </p:spPr>
        <p:txBody>
          <a:bodyPr vert="horz" wrap="square" lIns="93514" tIns="46757" rIns="93514" bIns="467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0838" name="Rectangle 6"/>
          <p:cNvSpPr>
            <a:spLocks noGrp="1" noChangeArrowheads="1"/>
          </p:cNvSpPr>
          <p:nvPr>
            <p:ph type="ftr" sz="quarter" idx="4"/>
          </p:nvPr>
        </p:nvSpPr>
        <p:spPr bwMode="auto">
          <a:xfrm>
            <a:off x="1" y="8829822"/>
            <a:ext cx="3038475" cy="464981"/>
          </a:xfrm>
          <a:prstGeom prst="rect">
            <a:avLst/>
          </a:prstGeom>
          <a:noFill/>
          <a:ln w="9525">
            <a:noFill/>
            <a:miter lim="800000"/>
            <a:headEnd/>
            <a:tailEnd/>
          </a:ln>
          <a:effectLst/>
        </p:spPr>
        <p:txBody>
          <a:bodyPr vert="horz" wrap="square" lIns="93514" tIns="46757" rIns="93514" bIns="46757" numCol="1" anchor="b" anchorCtr="0" compatLnSpc="1">
            <a:prstTxWarp prst="textNoShape">
              <a:avLst/>
            </a:prstTxWarp>
          </a:bodyPr>
          <a:lstStyle>
            <a:lvl1pPr defTabSz="935230">
              <a:defRPr sz="1200">
                <a:latin typeface="Arial" charset="0"/>
              </a:defRPr>
            </a:lvl1pPr>
          </a:lstStyle>
          <a:p>
            <a:pPr>
              <a:defRPr/>
            </a:pPr>
            <a:endParaRPr lang="en-US" dirty="0"/>
          </a:p>
        </p:txBody>
      </p:sp>
      <p:sp>
        <p:nvSpPr>
          <p:cNvPr id="120839" name="Rectangle 7"/>
          <p:cNvSpPr>
            <a:spLocks noGrp="1" noChangeArrowheads="1"/>
          </p:cNvSpPr>
          <p:nvPr>
            <p:ph type="sldNum" sz="quarter" idx="5"/>
          </p:nvPr>
        </p:nvSpPr>
        <p:spPr bwMode="auto">
          <a:xfrm>
            <a:off x="3970339" y="8829822"/>
            <a:ext cx="3038475" cy="464981"/>
          </a:xfrm>
          <a:prstGeom prst="rect">
            <a:avLst/>
          </a:prstGeom>
          <a:noFill/>
          <a:ln w="9525">
            <a:noFill/>
            <a:miter lim="800000"/>
            <a:headEnd/>
            <a:tailEnd/>
          </a:ln>
          <a:effectLst/>
        </p:spPr>
        <p:txBody>
          <a:bodyPr vert="horz" wrap="square" lIns="93514" tIns="46757" rIns="93514" bIns="46757" numCol="1" anchor="b" anchorCtr="0" compatLnSpc="1">
            <a:prstTxWarp prst="textNoShape">
              <a:avLst/>
            </a:prstTxWarp>
          </a:bodyPr>
          <a:lstStyle>
            <a:lvl1pPr algn="r" defTabSz="935230">
              <a:defRPr sz="1200">
                <a:latin typeface="Arial" charset="0"/>
              </a:defRPr>
            </a:lvl1pPr>
          </a:lstStyle>
          <a:p>
            <a:pPr>
              <a:defRPr/>
            </a:pPr>
            <a:fld id="{7AEB2B6E-C488-4055-B3D9-6C4E3C0A0C63}" type="slidenum">
              <a:rPr lang="en-US"/>
              <a:pPr>
                <a:defRPr/>
              </a:pPr>
              <a:t>‹#›</a:t>
            </a:fld>
            <a:endParaRPr lang="en-US" dirty="0"/>
          </a:p>
        </p:txBody>
      </p:sp>
    </p:spTree>
    <p:extLst>
      <p:ext uri="{BB962C8B-B14F-4D97-AF65-F5344CB8AC3E}">
        <p14:creationId xmlns:p14="http://schemas.microsoft.com/office/powerpoint/2010/main" val="2656309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1</a:t>
            </a:fld>
            <a:endParaRPr lang="en-US" dirty="0"/>
          </a:p>
        </p:txBody>
      </p:sp>
    </p:spTree>
    <p:extLst>
      <p:ext uri="{BB962C8B-B14F-4D97-AF65-F5344CB8AC3E}">
        <p14:creationId xmlns:p14="http://schemas.microsoft.com/office/powerpoint/2010/main" val="2578035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10</a:t>
            </a:fld>
            <a:endParaRPr lang="en-US" dirty="0"/>
          </a:p>
        </p:txBody>
      </p:sp>
    </p:spTree>
    <p:extLst>
      <p:ext uri="{BB962C8B-B14F-4D97-AF65-F5344CB8AC3E}">
        <p14:creationId xmlns:p14="http://schemas.microsoft.com/office/powerpoint/2010/main" val="804964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11</a:t>
            </a:fld>
            <a:endParaRPr lang="en-US" dirty="0"/>
          </a:p>
        </p:txBody>
      </p:sp>
    </p:spTree>
    <p:extLst>
      <p:ext uri="{BB962C8B-B14F-4D97-AF65-F5344CB8AC3E}">
        <p14:creationId xmlns:p14="http://schemas.microsoft.com/office/powerpoint/2010/main" val="385820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2</a:t>
            </a:fld>
            <a:endParaRPr lang="en-US" dirty="0"/>
          </a:p>
        </p:txBody>
      </p:sp>
    </p:spTree>
    <p:extLst>
      <p:ext uri="{BB962C8B-B14F-4D97-AF65-F5344CB8AC3E}">
        <p14:creationId xmlns:p14="http://schemas.microsoft.com/office/powerpoint/2010/main" val="292996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Infrastructure </a:t>
            </a:r>
          </a:p>
          <a:p>
            <a:pPr marL="228600" indent="-228600">
              <a:buAutoNum type="arabicPeriod"/>
            </a:pPr>
            <a:r>
              <a:rPr lang="en-US" dirty="0" smtClean="0"/>
              <a:t>Consortia </a:t>
            </a:r>
          </a:p>
          <a:p>
            <a:pPr marL="228600" indent="-228600">
              <a:buAutoNum type="arabicPeriod"/>
            </a:pPr>
            <a:r>
              <a:rPr lang="en-US" dirty="0" smtClean="0"/>
              <a:t>Adoption </a:t>
            </a:r>
          </a:p>
          <a:p>
            <a:pPr marL="228600" indent="-228600">
              <a:buAutoNum type="arabicPeriod"/>
            </a:pPr>
            <a:r>
              <a:rPr lang="en-US" dirty="0" smtClean="0"/>
              <a:t>Public Housing </a:t>
            </a:r>
          </a:p>
          <a:p>
            <a:pPr marL="228600" indent="-228600">
              <a:buAutoNum type="arabicPeriod"/>
            </a:pPr>
            <a:endParaRPr lang="en-US" dirty="0"/>
          </a:p>
          <a:p>
            <a:pPr marL="228600" indent="-228600">
              <a:buAutoNum type="arabicPeriod"/>
            </a:pPr>
            <a:r>
              <a:rPr lang="en-US" dirty="0" smtClean="0"/>
              <a:t>Goal </a:t>
            </a:r>
          </a:p>
          <a:p>
            <a:pPr marL="228600" indent="-228600">
              <a:buAutoNum type="arabicPeriod"/>
            </a:pPr>
            <a:endParaRPr lang="en-US" dirty="0"/>
          </a:p>
          <a:p>
            <a:pPr marL="228600" indent="-228600">
              <a:buAutoNum type="arabicPeriod"/>
            </a:pPr>
            <a:r>
              <a:rPr lang="en-US" dirty="0" smtClean="0"/>
              <a:t>Balance of each account </a:t>
            </a:r>
          </a:p>
          <a:p>
            <a:pPr marL="685800" lvl="1" indent="-228600">
              <a:buAutoNum type="arabicPeriod"/>
            </a:pPr>
            <a:r>
              <a:rPr lang="en-US" dirty="0" smtClean="0"/>
              <a:t>Infrastructure </a:t>
            </a:r>
            <a:r>
              <a:rPr lang="en-US" dirty="0"/>
              <a:t>$33M</a:t>
            </a:r>
            <a:r>
              <a:rPr lang="en-US" dirty="0" smtClean="0"/>
              <a:t> + $300M = $333M</a:t>
            </a:r>
          </a:p>
          <a:p>
            <a:pPr marL="685800" lvl="1" indent="-228600">
              <a:buAutoNum type="arabicPeriod"/>
            </a:pPr>
            <a:r>
              <a:rPr lang="en-US" dirty="0" smtClean="0"/>
              <a:t>Consortia .95M + $10 = 11M</a:t>
            </a:r>
          </a:p>
          <a:p>
            <a:pPr marL="685800" lvl="1" indent="-228600">
              <a:buAutoNum type="arabicPeriod"/>
            </a:pPr>
            <a:r>
              <a:rPr lang="en-US" dirty="0" smtClean="0"/>
              <a:t>Public Housing $12M + 0 = $12M</a:t>
            </a:r>
          </a:p>
          <a:p>
            <a:pPr marL="685800" lvl="1" indent="-228600">
              <a:buAutoNum type="arabicPeriod"/>
            </a:pPr>
            <a:r>
              <a:rPr lang="en-US" dirty="0" smtClean="0"/>
              <a:t>New Adoption Account $20M  </a:t>
            </a:r>
          </a:p>
          <a:p>
            <a:pPr marL="685800" lvl="1" indent="-228600">
              <a:buAutoNum type="arabicPeriod"/>
            </a:pPr>
            <a:endParaRPr lang="en-US" dirty="0" smtClean="0"/>
          </a:p>
          <a:p>
            <a:pPr marL="228600" indent="-228600">
              <a:buFontTx/>
              <a:buAutoNum type="arabicPeriod"/>
            </a:pPr>
            <a:r>
              <a:rPr lang="en-US" dirty="0"/>
              <a:t>Total </a:t>
            </a:r>
            <a:r>
              <a:rPr lang="en-US" dirty="0" smtClean="0"/>
              <a:t>of all </a:t>
            </a:r>
            <a:r>
              <a:rPr lang="en-US" dirty="0"/>
              <a:t>grants awarded to date $256M </a:t>
            </a:r>
          </a:p>
          <a:p>
            <a:pPr marL="685800" lvl="1" indent="-228600">
              <a:buAutoNum type="arabicPeriod"/>
            </a:pPr>
            <a:endParaRPr lang="en-US" dirty="0"/>
          </a:p>
          <a:p>
            <a:pPr lvl="1"/>
            <a:endParaRPr lang="en-US" dirty="0" smtClean="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3</a:t>
            </a:fld>
            <a:endParaRPr lang="en-US" dirty="0"/>
          </a:p>
        </p:txBody>
      </p:sp>
    </p:spTree>
    <p:extLst>
      <p:ext uri="{BB962C8B-B14F-4D97-AF65-F5344CB8AC3E}">
        <p14:creationId xmlns:p14="http://schemas.microsoft.com/office/powerpoint/2010/main" val="2421968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Unserved area is service below 6/1 and must build to at least 10/1. </a:t>
            </a:r>
          </a:p>
          <a:p>
            <a:pPr marL="228600" indent="-228600">
              <a:buAutoNum type="arabicPeriod"/>
            </a:pPr>
            <a:endParaRPr lang="en-US" dirty="0" smtClean="0"/>
          </a:p>
          <a:p>
            <a:r>
              <a:rPr lang="en-US" dirty="0" smtClean="0"/>
              <a:t>2. The program is technology neutral so we will fund wireline, wireless, and eligible satellite service providers. </a:t>
            </a:r>
          </a:p>
          <a:p>
            <a:endParaRPr lang="en-US" dirty="0" smtClean="0"/>
          </a:p>
          <a:p>
            <a:r>
              <a:rPr lang="en-US" dirty="0" smtClean="0"/>
              <a:t>3. We have a new </a:t>
            </a:r>
            <a:r>
              <a:rPr lang="en-US" dirty="0" err="1" smtClean="0"/>
              <a:t>eFAST</a:t>
            </a:r>
            <a:r>
              <a:rPr lang="en-US" dirty="0" smtClean="0"/>
              <a:t> application portal where all documents are submitted electronically and uploaded to a database that is accessible to the provider to  review and provide amended documents.  </a:t>
            </a:r>
          </a:p>
          <a:p>
            <a:endParaRPr lang="en-US" dirty="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4</a:t>
            </a:fld>
            <a:endParaRPr lang="en-US" dirty="0"/>
          </a:p>
        </p:txBody>
      </p:sp>
    </p:spTree>
    <p:extLst>
      <p:ext uri="{BB962C8B-B14F-4D97-AF65-F5344CB8AC3E}">
        <p14:creationId xmlns:p14="http://schemas.microsoft.com/office/powerpoint/2010/main" val="2421968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It provides grant to individual households or property owners to offset the cost of connecting to an existing or proposed facility-based broadband provider</a:t>
            </a:r>
          </a:p>
          <a:p>
            <a:pPr marL="228600" indent="-228600">
              <a:buFont typeface="+mj-lt"/>
              <a:buAutoNum type="arabicPeriod"/>
            </a:pPr>
            <a:r>
              <a:rPr lang="en-US" dirty="0" smtClean="0"/>
              <a:t>Infrastructure built with LEP funds shall become property of the provider and part of the existing or proposed network. </a:t>
            </a:r>
          </a:p>
          <a:p>
            <a:pPr marL="228600" indent="-228600">
              <a:buFont typeface="+mj-lt"/>
              <a:buAutoNum type="arabicPeriod"/>
            </a:pPr>
            <a:r>
              <a:rPr lang="en-US" dirty="0" smtClean="0"/>
              <a:t>Grants are limited and on a per household basis </a:t>
            </a:r>
          </a:p>
          <a:p>
            <a:pPr marL="228600" indent="-228600">
              <a:buFont typeface="+mj-lt"/>
              <a:buAutoNum type="arabicPeriod"/>
            </a:pPr>
            <a:r>
              <a:rPr lang="en-US" dirty="0"/>
              <a:t>The grantee is required to pay for a percentage of the project. </a:t>
            </a:r>
          </a:p>
          <a:p>
            <a:pPr marL="228600" indent="-228600">
              <a:buFont typeface="+mj-lt"/>
              <a:buAutoNum type="arabicPeriod"/>
            </a:pPr>
            <a:r>
              <a:rPr lang="en-US" dirty="0"/>
              <a:t>The Commission is directed to consider limiting funds based on income. </a:t>
            </a:r>
            <a:endParaRPr lang="en-US" dirty="0" smtClean="0"/>
          </a:p>
          <a:p>
            <a:pPr marL="228600" indent="-228600">
              <a:buFont typeface="+mj-lt"/>
              <a:buAutoNum type="arabicPeriod"/>
            </a:pPr>
            <a:r>
              <a:rPr lang="en-US" dirty="0" smtClean="0"/>
              <a:t>Income based requirements aimed towards lower income households, Proposed using CARE or CA Lifeline eligibility.  </a:t>
            </a:r>
          </a:p>
          <a:p>
            <a:pPr marL="228600" indent="-228600">
              <a:buFont typeface="+mj-lt"/>
              <a:buAutoNum type="arabicPeriod"/>
            </a:pPr>
            <a:r>
              <a:rPr lang="en-US" dirty="0" smtClean="0"/>
              <a:t>Provides 95% subsidy for low income applicants</a:t>
            </a:r>
          </a:p>
          <a:p>
            <a:pPr marL="228600" indent="-228600">
              <a:buFont typeface="+mj-lt"/>
              <a:buAutoNum type="arabicPeriod"/>
            </a:pPr>
            <a:r>
              <a:rPr lang="en-US" dirty="0" smtClean="0"/>
              <a:t>The applicant secures the contract with the provider </a:t>
            </a:r>
          </a:p>
          <a:p>
            <a:pPr marL="228600" indent="-228600">
              <a:buFont typeface="+mj-lt"/>
              <a:buAutoNum type="arabicPeriod"/>
            </a:pPr>
            <a:r>
              <a:rPr lang="en-US" dirty="0" smtClean="0"/>
              <a:t>An expedited review process will be available for projects meeting a certain criteria. </a:t>
            </a:r>
          </a:p>
          <a:p>
            <a:pPr marL="228600" indent="-228600">
              <a:buFont typeface="+mj-lt"/>
              <a:buAutoNum type="arabicPeriod"/>
            </a:pPr>
            <a:r>
              <a:rPr lang="en-US" dirty="0" smtClean="0"/>
              <a:t>Reporting and payment s are provided when the project is complete</a:t>
            </a:r>
          </a:p>
          <a:p>
            <a:pPr marL="228600" indent="-228600">
              <a:buFont typeface="+mj-lt"/>
              <a:buAutoNum type="arabicPeriod"/>
            </a:pPr>
            <a:r>
              <a:rPr lang="en-US" dirty="0" smtClean="0"/>
              <a:t>Payment is made to the provider</a:t>
            </a:r>
          </a:p>
          <a:p>
            <a:pPr marL="228600" indent="-228600">
              <a:buFont typeface="+mj-lt"/>
              <a:buAutoNum type="arabicPeriod"/>
            </a:pPr>
            <a:r>
              <a:rPr lang="en-US" dirty="0" smtClean="0"/>
              <a:t>The project needs to be completed within one year.  </a:t>
            </a:r>
          </a:p>
          <a:p>
            <a:endParaRPr lang="en-US" dirty="0" smtClean="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5</a:t>
            </a:fld>
            <a:endParaRPr lang="en-US" dirty="0"/>
          </a:p>
        </p:txBody>
      </p:sp>
    </p:spTree>
    <p:extLst>
      <p:ext uri="{BB962C8B-B14F-4D97-AF65-F5344CB8AC3E}">
        <p14:creationId xmlns:p14="http://schemas.microsoft.com/office/powerpoint/2010/main" val="2421968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6</a:t>
            </a:fld>
            <a:endParaRPr lang="en-US" dirty="0"/>
          </a:p>
        </p:txBody>
      </p:sp>
    </p:spTree>
    <p:extLst>
      <p:ext uri="{BB962C8B-B14F-4D97-AF65-F5344CB8AC3E}">
        <p14:creationId xmlns:p14="http://schemas.microsoft.com/office/powerpoint/2010/main" val="2421968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latin typeface="Arial" charset="0"/>
                <a:ea typeface="+mn-ea"/>
                <a:cs typeface="+mn-cs"/>
              </a:rPr>
              <a:t>The CPUC will reimburse for the following expenses for network projects:</a:t>
            </a:r>
          </a:p>
          <a:p>
            <a:r>
              <a:rPr lang="en-US" sz="1200" b="0" kern="1200" dirty="0" smtClean="0">
                <a:solidFill>
                  <a:schemeClr val="tx1"/>
                </a:solidFill>
                <a:latin typeface="Arial" charset="0"/>
                <a:ea typeface="+mn-ea"/>
                <a:cs typeface="+mn-cs"/>
              </a:rPr>
              <a:t>All networking equipment, both hardware and software, including wireless access points;</a:t>
            </a:r>
          </a:p>
          <a:p>
            <a:pPr lvl="1"/>
            <a:r>
              <a:rPr lang="en-US" sz="1200" b="0" kern="1200" dirty="0" smtClean="0">
                <a:solidFill>
                  <a:schemeClr val="tx1"/>
                </a:solidFill>
                <a:latin typeface="Arial" charset="0"/>
                <a:ea typeface="+mn-ea"/>
                <a:cs typeface="+mn-cs"/>
              </a:rPr>
              <a:t>Low voltage contracting (including the installation of conduit, panels and cabling required to provide power for the equipment funded as part of the project) , provided it does not include major rehabilitation, demolition or construction;</a:t>
            </a:r>
          </a:p>
          <a:p>
            <a:pPr lvl="1"/>
            <a:r>
              <a:rPr lang="en-US" sz="1200" b="0" kern="1200" dirty="0" smtClean="0">
                <a:solidFill>
                  <a:schemeClr val="tx1"/>
                </a:solidFill>
                <a:latin typeface="Arial" charset="0"/>
                <a:ea typeface="+mn-ea"/>
                <a:cs typeface="+mn-cs"/>
              </a:rPr>
              <a:t>Modems or routers, but not computers or human interface devices;</a:t>
            </a:r>
          </a:p>
          <a:p>
            <a:pPr lvl="1"/>
            <a:r>
              <a:rPr lang="en-US" sz="1200" b="0" kern="1200" dirty="0" smtClean="0">
                <a:solidFill>
                  <a:schemeClr val="tx1"/>
                </a:solidFill>
                <a:latin typeface="Arial" charset="0"/>
                <a:ea typeface="+mn-ea"/>
                <a:cs typeface="+mn-cs"/>
              </a:rPr>
              <a:t>Engineering &amp; design;  Hardware warranty;</a:t>
            </a:r>
          </a:p>
          <a:p>
            <a:pPr lvl="1"/>
            <a:r>
              <a:rPr lang="en-US" sz="1200" b="0" kern="1200" dirty="0" smtClean="0">
                <a:solidFill>
                  <a:schemeClr val="tx1"/>
                </a:solidFill>
                <a:latin typeface="Arial" charset="0"/>
                <a:ea typeface="+mn-ea"/>
                <a:cs typeface="+mn-cs"/>
              </a:rPr>
              <a:t>Installation labor from the Minimum Point of Entry (MPOE) to the individual unit; and</a:t>
            </a:r>
          </a:p>
          <a:p>
            <a:pPr lvl="1"/>
            <a:r>
              <a:rPr lang="en-US" sz="1200" b="0" kern="1200" dirty="0" smtClean="0">
                <a:solidFill>
                  <a:schemeClr val="tx1"/>
                </a:solidFill>
                <a:latin typeface="Arial" charset="0"/>
                <a:ea typeface="+mn-ea"/>
                <a:cs typeface="+mn-cs"/>
              </a:rPr>
              <a:t>Taxes, shipping and insurance costs directly related to broadband equipment deployed under the CASF Public Housing Account.</a:t>
            </a:r>
          </a:p>
          <a:p>
            <a:r>
              <a:rPr lang="en-US" sz="1200" b="0" kern="1200" dirty="0" smtClean="0">
                <a:solidFill>
                  <a:schemeClr val="tx1"/>
                </a:solidFill>
                <a:latin typeface="Arial" charset="0"/>
                <a:ea typeface="+mn-ea"/>
                <a:cs typeface="+mn-cs"/>
              </a:rPr>
              <a:t>The CPUC will fund up to 85 percent of the costs for adoption projects, reimbursing the following expenses: </a:t>
            </a:r>
          </a:p>
          <a:p>
            <a:pPr lvl="1"/>
            <a:r>
              <a:rPr lang="en-US" sz="1200" b="0" kern="1200" dirty="0" smtClean="0">
                <a:solidFill>
                  <a:schemeClr val="tx1"/>
                </a:solidFill>
                <a:latin typeface="Arial" charset="0"/>
                <a:ea typeface="+mn-ea"/>
                <a:cs typeface="+mn-cs"/>
              </a:rPr>
              <a:t>Education and outreach efforts and materials;</a:t>
            </a:r>
          </a:p>
          <a:p>
            <a:pPr lvl="1"/>
            <a:r>
              <a:rPr lang="en-US" sz="1200" b="0" kern="1200" dirty="0" smtClean="0">
                <a:solidFill>
                  <a:schemeClr val="tx1"/>
                </a:solidFill>
                <a:latin typeface="Arial" charset="0"/>
                <a:ea typeface="+mn-ea"/>
                <a:cs typeface="+mn-cs"/>
              </a:rPr>
              <a:t>Desks and chairs to furnish a designated space for digital literacy;</a:t>
            </a:r>
          </a:p>
          <a:p>
            <a:pPr lvl="1"/>
            <a:r>
              <a:rPr lang="en-US" sz="1200" b="0" kern="1200" dirty="0" smtClean="0">
                <a:solidFill>
                  <a:schemeClr val="tx1"/>
                </a:solidFill>
                <a:latin typeface="Arial" charset="0"/>
                <a:ea typeface="+mn-ea"/>
                <a:cs typeface="+mn-cs"/>
              </a:rPr>
              <a:t>Acceptable computers and devices (excluding smartphones) and software intended for use either in a computer lab or their household;</a:t>
            </a:r>
          </a:p>
          <a:p>
            <a:pPr lvl="1"/>
            <a:r>
              <a:rPr lang="en-US" sz="1200" b="0" kern="1200" dirty="0" smtClean="0">
                <a:solidFill>
                  <a:schemeClr val="tx1"/>
                </a:solidFill>
                <a:latin typeface="Arial" charset="0"/>
                <a:ea typeface="+mn-ea"/>
                <a:cs typeface="+mn-cs"/>
              </a:rPr>
              <a:t>Digital literacy instructors; </a:t>
            </a:r>
          </a:p>
          <a:p>
            <a:pPr lvl="1"/>
            <a:r>
              <a:rPr lang="en-US" sz="1200" b="0" kern="1200" dirty="0" smtClean="0">
                <a:solidFill>
                  <a:schemeClr val="tx1"/>
                </a:solidFill>
                <a:latin typeface="Arial" charset="0"/>
                <a:ea typeface="+mn-ea"/>
                <a:cs typeface="+mn-cs"/>
              </a:rPr>
              <a:t>Printers for a computer lab or other designated space for digital literacy;</a:t>
            </a:r>
          </a:p>
          <a:p>
            <a:pPr lvl="1"/>
            <a:r>
              <a:rPr lang="en-US" sz="1200" b="0" kern="1200" dirty="0" smtClean="0">
                <a:solidFill>
                  <a:schemeClr val="tx1"/>
                </a:solidFill>
                <a:latin typeface="Arial" charset="0"/>
                <a:ea typeface="+mn-ea"/>
                <a:cs typeface="+mn-cs"/>
              </a:rPr>
              <a:t>Routers; and</a:t>
            </a:r>
          </a:p>
          <a:p>
            <a:pPr lvl="1"/>
            <a:r>
              <a:rPr lang="en-US" sz="1200" b="0" kern="1200" dirty="0" smtClean="0">
                <a:solidFill>
                  <a:schemeClr val="tx1"/>
                </a:solidFill>
                <a:latin typeface="Arial" charset="0"/>
                <a:ea typeface="+mn-ea"/>
                <a:cs typeface="+mn-cs"/>
              </a:rPr>
              <a:t>Provision of residential (not network) technical support.</a:t>
            </a:r>
          </a:p>
          <a:p>
            <a:endParaRPr lang="en-US" sz="1200" b="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7</a:t>
            </a:fld>
            <a:endParaRPr lang="en-US" dirty="0"/>
          </a:p>
        </p:txBody>
      </p:sp>
    </p:spTree>
    <p:extLst>
      <p:ext uri="{BB962C8B-B14F-4D97-AF65-F5344CB8AC3E}">
        <p14:creationId xmlns:p14="http://schemas.microsoft.com/office/powerpoint/2010/main" val="2421968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latin typeface="Arial" charset="0"/>
                <a:ea typeface="+mn-ea"/>
                <a:cs typeface="+mn-cs"/>
              </a:rPr>
              <a:t>The CPUC will reimburse for the following expenses for network projects:</a:t>
            </a:r>
          </a:p>
          <a:p>
            <a:pPr lvl="1"/>
            <a:r>
              <a:rPr lang="en-US" sz="1200" b="0" kern="1200" dirty="0" smtClean="0">
                <a:solidFill>
                  <a:schemeClr val="tx1"/>
                </a:solidFill>
                <a:latin typeface="Arial" charset="0"/>
                <a:ea typeface="+mn-ea"/>
                <a:cs typeface="+mn-cs"/>
              </a:rPr>
              <a:t>All networking equipment, both hardware and software, including wireless access points;</a:t>
            </a:r>
          </a:p>
          <a:p>
            <a:pPr lvl="1"/>
            <a:r>
              <a:rPr lang="en-US" sz="1200" b="0" kern="1200" dirty="0" smtClean="0">
                <a:solidFill>
                  <a:schemeClr val="tx1"/>
                </a:solidFill>
                <a:latin typeface="Arial" charset="0"/>
                <a:ea typeface="+mn-ea"/>
                <a:cs typeface="+mn-cs"/>
              </a:rPr>
              <a:t>Low voltage contracting (including the installation of conduit, panels and cabling required to provide power for the equipment funded as part of the project) , provided it does not include major rehabilitation, demolition or construction;</a:t>
            </a:r>
          </a:p>
          <a:p>
            <a:pPr lvl="1"/>
            <a:r>
              <a:rPr lang="en-US" sz="1200" b="0" kern="1200" dirty="0" smtClean="0">
                <a:solidFill>
                  <a:schemeClr val="tx1"/>
                </a:solidFill>
                <a:latin typeface="Arial" charset="0"/>
                <a:ea typeface="+mn-ea"/>
                <a:cs typeface="+mn-cs"/>
              </a:rPr>
              <a:t>Modems or routers, but not computers or human interface devices;</a:t>
            </a:r>
          </a:p>
          <a:p>
            <a:pPr lvl="1"/>
            <a:r>
              <a:rPr lang="en-US" sz="1200" b="0" kern="1200" dirty="0" smtClean="0">
                <a:solidFill>
                  <a:schemeClr val="tx1"/>
                </a:solidFill>
                <a:latin typeface="Arial" charset="0"/>
                <a:ea typeface="+mn-ea"/>
                <a:cs typeface="+mn-cs"/>
              </a:rPr>
              <a:t>Engineering &amp; design;</a:t>
            </a:r>
          </a:p>
          <a:p>
            <a:pPr lvl="1"/>
            <a:r>
              <a:rPr lang="en-US" sz="1200" b="0" kern="1200" dirty="0" smtClean="0">
                <a:solidFill>
                  <a:schemeClr val="tx1"/>
                </a:solidFill>
                <a:latin typeface="Arial" charset="0"/>
                <a:ea typeface="+mn-ea"/>
                <a:cs typeface="+mn-cs"/>
              </a:rPr>
              <a:t>Hardware warranty;</a:t>
            </a:r>
          </a:p>
          <a:p>
            <a:pPr lvl="1"/>
            <a:r>
              <a:rPr lang="en-US" sz="1200" b="0" kern="1200" dirty="0" smtClean="0">
                <a:solidFill>
                  <a:schemeClr val="tx1"/>
                </a:solidFill>
                <a:latin typeface="Arial" charset="0"/>
                <a:ea typeface="+mn-ea"/>
                <a:cs typeface="+mn-cs"/>
              </a:rPr>
              <a:t>Installation labor from the Minimum Point of Entry (MPOE) to the individual unit; and</a:t>
            </a:r>
          </a:p>
          <a:p>
            <a:pPr lvl="1"/>
            <a:r>
              <a:rPr lang="en-US" sz="1200" b="0" kern="1200" dirty="0" smtClean="0">
                <a:solidFill>
                  <a:schemeClr val="tx1"/>
                </a:solidFill>
                <a:latin typeface="Arial" charset="0"/>
                <a:ea typeface="+mn-ea"/>
                <a:cs typeface="+mn-cs"/>
              </a:rPr>
              <a:t>Taxes, shipping and insurance costs directly related to broadband equipment deployed under the CASF Public Housing Account.</a:t>
            </a:r>
          </a:p>
          <a:p>
            <a:r>
              <a:rPr lang="en-US" sz="1200" b="0" kern="1200" dirty="0" smtClean="0">
                <a:solidFill>
                  <a:schemeClr val="tx1"/>
                </a:solidFill>
                <a:latin typeface="Arial" charset="0"/>
                <a:ea typeface="+mn-ea"/>
                <a:cs typeface="+mn-cs"/>
              </a:rPr>
              <a:t>The CPUC will fund up to 85 percent of the costs for adoption projects, reimbursing the following expenses: </a:t>
            </a:r>
          </a:p>
          <a:p>
            <a:pPr lvl="1"/>
            <a:r>
              <a:rPr lang="en-US" sz="1200" b="0" kern="1200" dirty="0" smtClean="0">
                <a:solidFill>
                  <a:schemeClr val="tx1"/>
                </a:solidFill>
                <a:latin typeface="Arial" charset="0"/>
                <a:ea typeface="+mn-ea"/>
                <a:cs typeface="+mn-cs"/>
              </a:rPr>
              <a:t>Education and outreach efforts and materials;</a:t>
            </a:r>
          </a:p>
          <a:p>
            <a:pPr lvl="1"/>
            <a:r>
              <a:rPr lang="en-US" sz="1200" b="0" kern="1200" dirty="0" smtClean="0">
                <a:solidFill>
                  <a:schemeClr val="tx1"/>
                </a:solidFill>
                <a:latin typeface="Arial" charset="0"/>
                <a:ea typeface="+mn-ea"/>
                <a:cs typeface="+mn-cs"/>
              </a:rPr>
              <a:t>Desks and chairs to furnish a designated space for digital literacy;</a:t>
            </a:r>
          </a:p>
          <a:p>
            <a:pPr lvl="1"/>
            <a:r>
              <a:rPr lang="en-US" sz="1200" b="0" kern="1200" dirty="0" smtClean="0">
                <a:solidFill>
                  <a:schemeClr val="tx1"/>
                </a:solidFill>
                <a:latin typeface="Arial" charset="0"/>
                <a:ea typeface="+mn-ea"/>
                <a:cs typeface="+mn-cs"/>
              </a:rPr>
              <a:t>Acceptable computers and devices (excluding smartphones) and software intended for use either in a computer lab or their household;</a:t>
            </a:r>
          </a:p>
          <a:p>
            <a:pPr lvl="1"/>
            <a:r>
              <a:rPr lang="en-US" sz="1200" b="0" kern="1200" dirty="0" smtClean="0">
                <a:solidFill>
                  <a:schemeClr val="tx1"/>
                </a:solidFill>
                <a:latin typeface="Arial" charset="0"/>
                <a:ea typeface="+mn-ea"/>
                <a:cs typeface="+mn-cs"/>
              </a:rPr>
              <a:t>Digital literacy instructors; </a:t>
            </a:r>
          </a:p>
          <a:p>
            <a:pPr lvl="1"/>
            <a:r>
              <a:rPr lang="en-US" sz="1200" b="0" kern="1200" dirty="0" smtClean="0">
                <a:solidFill>
                  <a:schemeClr val="tx1"/>
                </a:solidFill>
                <a:latin typeface="Arial" charset="0"/>
                <a:ea typeface="+mn-ea"/>
                <a:cs typeface="+mn-cs"/>
              </a:rPr>
              <a:t>Printers for a computer lab or other designated space for digital literacy;</a:t>
            </a:r>
          </a:p>
          <a:p>
            <a:pPr lvl="1"/>
            <a:r>
              <a:rPr lang="en-US" sz="1200" b="0" kern="1200" dirty="0" smtClean="0">
                <a:solidFill>
                  <a:schemeClr val="tx1"/>
                </a:solidFill>
                <a:latin typeface="Arial" charset="0"/>
                <a:ea typeface="+mn-ea"/>
                <a:cs typeface="+mn-cs"/>
              </a:rPr>
              <a:t>Routers; and</a:t>
            </a:r>
          </a:p>
          <a:p>
            <a:pPr lvl="1"/>
            <a:r>
              <a:rPr lang="en-US" sz="1200" b="0" kern="1200" dirty="0" smtClean="0">
                <a:solidFill>
                  <a:schemeClr val="tx1"/>
                </a:solidFill>
                <a:latin typeface="Arial" charset="0"/>
                <a:ea typeface="+mn-ea"/>
                <a:cs typeface="+mn-cs"/>
              </a:rPr>
              <a:t>Provision of residential (not network) technical support.</a:t>
            </a:r>
          </a:p>
          <a:p>
            <a:endParaRPr lang="en-US" sz="1200" b="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8</a:t>
            </a:fld>
            <a:endParaRPr lang="en-US" dirty="0"/>
          </a:p>
        </p:txBody>
      </p:sp>
    </p:spTree>
    <p:extLst>
      <p:ext uri="{BB962C8B-B14F-4D97-AF65-F5344CB8AC3E}">
        <p14:creationId xmlns:p14="http://schemas.microsoft.com/office/powerpoint/2010/main" val="2421968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B2B6E-C488-4055-B3D9-6C4E3C0A0C63}" type="slidenum">
              <a:rPr lang="en-US" smtClean="0"/>
              <a:pPr>
                <a:defRPr/>
              </a:pPr>
              <a:t>9</a:t>
            </a:fld>
            <a:endParaRPr lang="en-US" dirty="0"/>
          </a:p>
        </p:txBody>
      </p:sp>
    </p:spTree>
    <p:extLst>
      <p:ext uri="{BB962C8B-B14F-4D97-AF65-F5344CB8AC3E}">
        <p14:creationId xmlns:p14="http://schemas.microsoft.com/office/powerpoint/2010/main" val="2522015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background_officialState_v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 name="Rectangle 2"/>
          <p:cNvSpPr>
            <a:spLocks noGrp="1" noChangeArrowheads="1"/>
          </p:cNvSpPr>
          <p:nvPr>
            <p:ph type="ctrTitle"/>
          </p:nvPr>
        </p:nvSpPr>
        <p:spPr>
          <a:xfrm>
            <a:off x="914400" y="1524000"/>
            <a:ext cx="7623175" cy="1752600"/>
          </a:xfrm>
        </p:spPr>
        <p:txBody>
          <a:bodyPr/>
          <a:lstStyle>
            <a:lvl1pPr>
              <a:defRPr sz="4000"/>
            </a:lvl1pPr>
          </a:lstStyle>
          <a:p>
            <a:r>
              <a:rPr lang="en-US" altLang="en-US"/>
              <a:t>Click to edit Master title style</a:t>
            </a:r>
          </a:p>
        </p:txBody>
      </p:sp>
      <p:sp>
        <p:nvSpPr>
          <p:cNvPr id="87043" name="Rectangle 3"/>
          <p:cNvSpPr>
            <a:spLocks noGrp="1" noChangeArrowheads="1"/>
          </p:cNvSpPr>
          <p:nvPr>
            <p:ph type="subTitle" idx="1"/>
          </p:nvPr>
        </p:nvSpPr>
        <p:spPr>
          <a:xfrm>
            <a:off x="15240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xfrm>
            <a:off x="2895600" y="6243638"/>
            <a:ext cx="2895600" cy="457200"/>
          </a:xfrm>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xfrm>
            <a:off x="6019800" y="6248400"/>
            <a:ext cx="2133600" cy="457200"/>
          </a:xfrm>
        </p:spPr>
        <p:txBody>
          <a:bodyPr/>
          <a:lstStyle>
            <a:lvl1pPr>
              <a:defRPr/>
            </a:lvl1pPr>
          </a:lstStyle>
          <a:p>
            <a:pPr>
              <a:defRPr/>
            </a:pPr>
            <a:fld id="{B1CCB3D4-729D-4D64-B8BD-AB73A16131DF}" type="slidenum">
              <a:rPr lang="en-US" altLang="en-US"/>
              <a:pPr>
                <a:defRPr/>
              </a:pPr>
              <a:t>‹#›</a:t>
            </a:fld>
            <a:endParaRPr lang="en-US" altLang="en-US" dirty="0"/>
          </a:p>
        </p:txBody>
      </p:sp>
    </p:spTree>
    <p:extLst>
      <p:ext uri="{BB962C8B-B14F-4D97-AF65-F5344CB8AC3E}">
        <p14:creationId xmlns:p14="http://schemas.microsoft.com/office/powerpoint/2010/main" val="370167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DF4F73C-85F9-4372-B7B0-973014144106}" type="slidenum">
              <a:rPr lang="en-US" altLang="en-US"/>
              <a:pPr>
                <a:defRPr/>
              </a:pPr>
              <a:t>‹#›</a:t>
            </a:fld>
            <a:endParaRPr lang="en-US" altLang="en-US" dirty="0"/>
          </a:p>
        </p:txBody>
      </p:sp>
    </p:spTree>
    <p:extLst>
      <p:ext uri="{BB962C8B-B14F-4D97-AF65-F5344CB8AC3E}">
        <p14:creationId xmlns:p14="http://schemas.microsoft.com/office/powerpoint/2010/main" val="605164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9D87B28-AD64-4BA9-BE86-72686BB913A1}" type="slidenum">
              <a:rPr lang="en-US" altLang="en-US"/>
              <a:pPr>
                <a:defRPr/>
              </a:pPr>
              <a:t>‹#›</a:t>
            </a:fld>
            <a:endParaRPr lang="en-US" altLang="en-US" dirty="0"/>
          </a:p>
        </p:txBody>
      </p:sp>
    </p:spTree>
    <p:extLst>
      <p:ext uri="{BB962C8B-B14F-4D97-AF65-F5344CB8AC3E}">
        <p14:creationId xmlns:p14="http://schemas.microsoft.com/office/powerpoint/2010/main" val="73656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057404"/>
            <a:ext cx="40386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4"/>
            <a:ext cx="40386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fld id="{B1E110D7-20C6-43EA-BA39-DD2996D0BE59}" type="slidenum">
              <a:rPr lang="en-US"/>
              <a:pPr>
                <a:defRPr/>
              </a:pPr>
              <a:t>‹#›</a:t>
            </a:fld>
            <a:endParaRPr lang="en-US" dirty="0"/>
          </a:p>
        </p:txBody>
      </p:sp>
    </p:spTree>
    <p:extLst>
      <p:ext uri="{BB962C8B-B14F-4D97-AF65-F5344CB8AC3E}">
        <p14:creationId xmlns:p14="http://schemas.microsoft.com/office/powerpoint/2010/main" val="2734693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108FF6B-A6DE-4874-BE34-CB8D66BF9DD5}" type="datetimeFigureOut">
              <a:rPr lang="en-US"/>
              <a:pPr>
                <a:defRPr/>
              </a:pPr>
              <a:t>3/26/2018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BDCEE10-4405-47BA-9D11-707C2A8B9E2E}" type="slidenum">
              <a:rPr lang="en-US"/>
              <a:pPr>
                <a:defRPr/>
              </a:pPr>
              <a:t>‹#›</a:t>
            </a:fld>
            <a:endParaRPr lang="en-US" dirty="0"/>
          </a:p>
        </p:txBody>
      </p:sp>
    </p:spTree>
    <p:extLst>
      <p:ext uri="{BB962C8B-B14F-4D97-AF65-F5344CB8AC3E}">
        <p14:creationId xmlns:p14="http://schemas.microsoft.com/office/powerpoint/2010/main" val="1094854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BCD478F-D2DC-45E3-9342-018FB7397B44}" type="datetimeFigureOut">
              <a:rPr lang="en-US"/>
              <a:pPr>
                <a:defRPr/>
              </a:pPr>
              <a:t>3/26/2018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8F81386-EC64-4D89-9506-EF12F5006507}" type="slidenum">
              <a:rPr lang="en-US"/>
              <a:pPr>
                <a:defRPr/>
              </a:pPr>
              <a:t>‹#›</a:t>
            </a:fld>
            <a:endParaRPr lang="en-US" dirty="0"/>
          </a:p>
        </p:txBody>
      </p:sp>
    </p:spTree>
    <p:extLst>
      <p:ext uri="{BB962C8B-B14F-4D97-AF65-F5344CB8AC3E}">
        <p14:creationId xmlns:p14="http://schemas.microsoft.com/office/powerpoint/2010/main" val="1190678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E41A573-512F-4FBE-8097-3129CE001A3F}" type="datetimeFigureOut">
              <a:rPr lang="en-US"/>
              <a:pPr>
                <a:defRPr/>
              </a:pPr>
              <a:t>3/26/2018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8566BA-CC76-433E-970B-1CE1635EE1FA}" type="slidenum">
              <a:rPr lang="en-US"/>
              <a:pPr>
                <a:defRPr/>
              </a:pPr>
              <a:t>‹#›</a:t>
            </a:fld>
            <a:endParaRPr lang="en-US" dirty="0"/>
          </a:p>
        </p:txBody>
      </p:sp>
    </p:spTree>
    <p:extLst>
      <p:ext uri="{BB962C8B-B14F-4D97-AF65-F5344CB8AC3E}">
        <p14:creationId xmlns:p14="http://schemas.microsoft.com/office/powerpoint/2010/main" val="1047766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7DD5F4D-66B6-4663-911E-5918998F0206}" type="datetimeFigureOut">
              <a:rPr lang="en-US"/>
              <a:pPr>
                <a:defRPr/>
              </a:pPr>
              <a:t>3/26/2018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9AD6D44-9BC7-4EE7-B82C-61C620BBCBA6}" type="slidenum">
              <a:rPr lang="en-US"/>
              <a:pPr>
                <a:defRPr/>
              </a:pPr>
              <a:t>‹#›</a:t>
            </a:fld>
            <a:endParaRPr lang="en-US" dirty="0"/>
          </a:p>
        </p:txBody>
      </p:sp>
    </p:spTree>
    <p:extLst>
      <p:ext uri="{BB962C8B-B14F-4D97-AF65-F5344CB8AC3E}">
        <p14:creationId xmlns:p14="http://schemas.microsoft.com/office/powerpoint/2010/main" val="2842091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CF280D-9F2F-471F-9649-1BEFDADEC6F6}" type="datetimeFigureOut">
              <a:rPr lang="en-US"/>
              <a:pPr>
                <a:defRPr/>
              </a:pPr>
              <a:t>3/26/2018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0CE847C-55D7-4633-90B4-0DF940358189}" type="slidenum">
              <a:rPr lang="en-US"/>
              <a:pPr>
                <a:defRPr/>
              </a:pPr>
              <a:t>‹#›</a:t>
            </a:fld>
            <a:endParaRPr lang="en-US" dirty="0"/>
          </a:p>
        </p:txBody>
      </p:sp>
    </p:spTree>
    <p:extLst>
      <p:ext uri="{BB962C8B-B14F-4D97-AF65-F5344CB8AC3E}">
        <p14:creationId xmlns:p14="http://schemas.microsoft.com/office/powerpoint/2010/main" val="7027209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368814-9AE1-40A0-AF27-B3627FBB199D}" type="datetimeFigureOut">
              <a:rPr lang="en-US"/>
              <a:pPr>
                <a:defRPr/>
              </a:pPr>
              <a:t>3/26/2018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BDCD0E6-20E5-4F6F-8700-069352D03ACC}" type="slidenum">
              <a:rPr lang="en-US"/>
              <a:pPr>
                <a:defRPr/>
              </a:pPr>
              <a:t>‹#›</a:t>
            </a:fld>
            <a:endParaRPr lang="en-US" dirty="0"/>
          </a:p>
        </p:txBody>
      </p:sp>
    </p:spTree>
    <p:extLst>
      <p:ext uri="{BB962C8B-B14F-4D97-AF65-F5344CB8AC3E}">
        <p14:creationId xmlns:p14="http://schemas.microsoft.com/office/powerpoint/2010/main" val="15406932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B410BE-4B08-4A00-95B1-7FBE1CB58C87}" type="datetimeFigureOut">
              <a:rPr lang="en-US"/>
              <a:pPr>
                <a:defRPr/>
              </a:pPr>
              <a:t>3/26/2018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585B1BE-5593-4131-B627-18EFDD4E1747}" type="slidenum">
              <a:rPr lang="en-US"/>
              <a:pPr>
                <a:defRPr/>
              </a:pPr>
              <a:t>‹#›</a:t>
            </a:fld>
            <a:endParaRPr lang="en-US" dirty="0"/>
          </a:p>
        </p:txBody>
      </p:sp>
    </p:spTree>
    <p:extLst>
      <p:ext uri="{BB962C8B-B14F-4D97-AF65-F5344CB8AC3E}">
        <p14:creationId xmlns:p14="http://schemas.microsoft.com/office/powerpoint/2010/main" val="165884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0B03CF8-9944-4A11-84EA-74D2EC8168A1}" type="slidenum">
              <a:rPr lang="en-US" altLang="en-US"/>
              <a:pPr>
                <a:defRPr/>
              </a:pPr>
              <a:t>‹#›</a:t>
            </a:fld>
            <a:endParaRPr lang="en-US" altLang="en-US" dirty="0"/>
          </a:p>
        </p:txBody>
      </p:sp>
    </p:spTree>
    <p:extLst>
      <p:ext uri="{BB962C8B-B14F-4D97-AF65-F5344CB8AC3E}">
        <p14:creationId xmlns:p14="http://schemas.microsoft.com/office/powerpoint/2010/main" val="1709545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6C6701-22BF-4F20-90DF-3021637D5CA4}" type="datetimeFigureOut">
              <a:rPr lang="en-US"/>
              <a:pPr>
                <a:defRPr/>
              </a:pPr>
              <a:t>3/26/2018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2A621DC-466A-4EA1-86D6-F3B50CCDA0D8}" type="slidenum">
              <a:rPr lang="en-US"/>
              <a:pPr>
                <a:defRPr/>
              </a:pPr>
              <a:t>‹#›</a:t>
            </a:fld>
            <a:endParaRPr lang="en-US" dirty="0"/>
          </a:p>
        </p:txBody>
      </p:sp>
    </p:spTree>
    <p:extLst>
      <p:ext uri="{BB962C8B-B14F-4D97-AF65-F5344CB8AC3E}">
        <p14:creationId xmlns:p14="http://schemas.microsoft.com/office/powerpoint/2010/main" val="39098798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0BB350-7B5A-4EEB-BAD8-4292C35B01F8}" type="datetimeFigureOut">
              <a:rPr lang="en-US"/>
              <a:pPr>
                <a:defRPr/>
              </a:pPr>
              <a:t>3/26/2018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94F0360-75FC-42C9-83A3-06586DF99A07}" type="slidenum">
              <a:rPr lang="en-US"/>
              <a:pPr>
                <a:defRPr/>
              </a:pPr>
              <a:t>‹#›</a:t>
            </a:fld>
            <a:endParaRPr lang="en-US" dirty="0"/>
          </a:p>
        </p:txBody>
      </p:sp>
    </p:spTree>
    <p:extLst>
      <p:ext uri="{BB962C8B-B14F-4D97-AF65-F5344CB8AC3E}">
        <p14:creationId xmlns:p14="http://schemas.microsoft.com/office/powerpoint/2010/main" val="2502758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92D813-BCAB-404F-9F83-29C9C1670A67}" type="datetimeFigureOut">
              <a:rPr lang="en-US"/>
              <a:pPr>
                <a:defRPr/>
              </a:pPr>
              <a:t>3/26/2018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B4797BA-6443-4783-86EA-C1236619FDD8}" type="slidenum">
              <a:rPr lang="en-US"/>
              <a:pPr>
                <a:defRPr/>
              </a:pPr>
              <a:t>‹#›</a:t>
            </a:fld>
            <a:endParaRPr lang="en-US" dirty="0"/>
          </a:p>
        </p:txBody>
      </p:sp>
    </p:spTree>
    <p:extLst>
      <p:ext uri="{BB962C8B-B14F-4D97-AF65-F5344CB8AC3E}">
        <p14:creationId xmlns:p14="http://schemas.microsoft.com/office/powerpoint/2010/main" val="4215547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67B173-7C9C-4F93-9AC8-DEACB2DBEF74}" type="datetimeFigureOut">
              <a:rPr lang="en-US"/>
              <a:pPr>
                <a:defRPr/>
              </a:pPr>
              <a:t>3/26/2018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F4D58E6-42FD-4CF6-AEC1-9D41865227BA}" type="slidenum">
              <a:rPr lang="en-US"/>
              <a:pPr>
                <a:defRPr/>
              </a:pPr>
              <a:t>‹#›</a:t>
            </a:fld>
            <a:endParaRPr lang="en-US" dirty="0"/>
          </a:p>
        </p:txBody>
      </p:sp>
    </p:spTree>
    <p:extLst>
      <p:ext uri="{BB962C8B-B14F-4D97-AF65-F5344CB8AC3E}">
        <p14:creationId xmlns:p14="http://schemas.microsoft.com/office/powerpoint/2010/main" val="3795244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E471AE2-DCCA-4D2D-B98F-4FDF8EC4A428}" type="slidenum">
              <a:rPr lang="en-US" altLang="en-US"/>
              <a:pPr>
                <a:defRPr/>
              </a:pPr>
              <a:t>‹#›</a:t>
            </a:fld>
            <a:endParaRPr lang="en-US" altLang="en-US" dirty="0"/>
          </a:p>
        </p:txBody>
      </p:sp>
    </p:spTree>
    <p:extLst>
      <p:ext uri="{BB962C8B-B14F-4D97-AF65-F5344CB8AC3E}">
        <p14:creationId xmlns:p14="http://schemas.microsoft.com/office/powerpoint/2010/main" val="5432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A46E323-FE2A-43C9-8C43-97E70DC895CC}" type="slidenum">
              <a:rPr lang="en-US" altLang="en-US"/>
              <a:pPr>
                <a:defRPr/>
              </a:pPr>
              <a:t>‹#›</a:t>
            </a:fld>
            <a:endParaRPr lang="en-US" altLang="en-US" dirty="0"/>
          </a:p>
        </p:txBody>
      </p:sp>
    </p:spTree>
    <p:extLst>
      <p:ext uri="{BB962C8B-B14F-4D97-AF65-F5344CB8AC3E}">
        <p14:creationId xmlns:p14="http://schemas.microsoft.com/office/powerpoint/2010/main" val="129702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C28C7AE-801D-4BF1-A74F-D265A537AAEE}" type="slidenum">
              <a:rPr lang="en-US" altLang="en-US"/>
              <a:pPr>
                <a:defRPr/>
              </a:pPr>
              <a:t>‹#›</a:t>
            </a:fld>
            <a:endParaRPr lang="en-US" altLang="en-US" dirty="0"/>
          </a:p>
        </p:txBody>
      </p:sp>
    </p:spTree>
    <p:extLst>
      <p:ext uri="{BB962C8B-B14F-4D97-AF65-F5344CB8AC3E}">
        <p14:creationId xmlns:p14="http://schemas.microsoft.com/office/powerpoint/2010/main" val="4116240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2736C2B-05EC-440F-9C07-8D0557AF9775}" type="slidenum">
              <a:rPr lang="en-US" altLang="en-US"/>
              <a:pPr>
                <a:defRPr/>
              </a:pPr>
              <a:t>‹#›</a:t>
            </a:fld>
            <a:endParaRPr lang="en-US" altLang="en-US" dirty="0"/>
          </a:p>
        </p:txBody>
      </p:sp>
    </p:spTree>
    <p:extLst>
      <p:ext uri="{BB962C8B-B14F-4D97-AF65-F5344CB8AC3E}">
        <p14:creationId xmlns:p14="http://schemas.microsoft.com/office/powerpoint/2010/main" val="246171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6DCDA5B-7FB7-4B20-BB44-B2F398E20E89}" type="slidenum">
              <a:rPr lang="en-US" altLang="en-US"/>
              <a:pPr>
                <a:defRPr/>
              </a:pPr>
              <a:t>‹#›</a:t>
            </a:fld>
            <a:endParaRPr lang="en-US" altLang="en-US" dirty="0"/>
          </a:p>
        </p:txBody>
      </p:sp>
    </p:spTree>
    <p:extLst>
      <p:ext uri="{BB962C8B-B14F-4D97-AF65-F5344CB8AC3E}">
        <p14:creationId xmlns:p14="http://schemas.microsoft.com/office/powerpoint/2010/main" val="262398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0BAA87A-71E4-4DB7-9215-07304F74FF3D}" type="slidenum">
              <a:rPr lang="en-US" altLang="en-US"/>
              <a:pPr>
                <a:defRPr/>
              </a:pPr>
              <a:t>‹#›</a:t>
            </a:fld>
            <a:endParaRPr lang="en-US" altLang="en-US" dirty="0"/>
          </a:p>
        </p:txBody>
      </p:sp>
    </p:spTree>
    <p:extLst>
      <p:ext uri="{BB962C8B-B14F-4D97-AF65-F5344CB8AC3E}">
        <p14:creationId xmlns:p14="http://schemas.microsoft.com/office/powerpoint/2010/main" val="3084692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5273A3A-6820-4FB9-8F60-9907BFC01ED5}" type="slidenum">
              <a:rPr lang="en-US" altLang="en-US"/>
              <a:pPr>
                <a:defRPr/>
              </a:pPr>
              <a:t>‹#›</a:t>
            </a:fld>
            <a:endParaRPr lang="en-US" altLang="en-US" dirty="0"/>
          </a:p>
        </p:txBody>
      </p:sp>
    </p:spTree>
    <p:extLst>
      <p:ext uri="{BB962C8B-B14F-4D97-AF65-F5344CB8AC3E}">
        <p14:creationId xmlns:p14="http://schemas.microsoft.com/office/powerpoint/2010/main" val="1749796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background_officialState_v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762000"/>
            <a:ext cx="82296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602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a:defRPr/>
            </a:pPr>
            <a:endParaRPr lang="en-US" altLang="en-US" dirty="0"/>
          </a:p>
        </p:txBody>
      </p:sp>
      <p:sp>
        <p:nvSpPr>
          <p:cNvPr id="860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a:defRPr/>
            </a:pPr>
            <a:endParaRPr lang="en-US" altLang="en-US" dirty="0"/>
          </a:p>
        </p:txBody>
      </p:sp>
      <p:sp>
        <p:nvSpPr>
          <p:cNvPr id="86022" name="Rectangle 6"/>
          <p:cNvSpPr>
            <a:spLocks noGrp="1" noChangeArrowheads="1"/>
          </p:cNvSpPr>
          <p:nvPr>
            <p:ph type="sldNum" sz="quarter" idx="4"/>
          </p:nvPr>
        </p:nvSpPr>
        <p:spPr bwMode="auto">
          <a:xfrm>
            <a:off x="6553200" y="6243638"/>
            <a:ext cx="1676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a:defRPr/>
            </a:pPr>
            <a:fld id="{75A33397-06DD-4289-BD40-A9F2B26178F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374" r:id="rId1"/>
    <p:sldLayoutId id="2147484353" r:id="rId2"/>
    <p:sldLayoutId id="2147484354" r:id="rId3"/>
    <p:sldLayoutId id="2147484355" r:id="rId4"/>
    <p:sldLayoutId id="2147484356" r:id="rId5"/>
    <p:sldLayoutId id="2147484357" r:id="rId6"/>
    <p:sldLayoutId id="2147484358" r:id="rId7"/>
    <p:sldLayoutId id="2147484359" r:id="rId8"/>
    <p:sldLayoutId id="2147484360" r:id="rId9"/>
    <p:sldLayoutId id="2147484361" r:id="rId10"/>
    <p:sldLayoutId id="2147484362" r:id="rId11"/>
    <p:sldLayoutId id="2147484375"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rgbClr val="0000FF"/>
          </a:solidFill>
          <a:latin typeface="+mj-lt"/>
          <a:ea typeface="+mj-ea"/>
          <a:cs typeface="+mj-cs"/>
        </a:defRPr>
      </a:lvl1pPr>
      <a:lvl2pPr algn="ctr" rtl="0" eaLnBrk="0" fontAlgn="base" hangingPunct="0">
        <a:spcBef>
          <a:spcPct val="0"/>
        </a:spcBef>
        <a:spcAft>
          <a:spcPct val="0"/>
        </a:spcAft>
        <a:defRPr sz="3200" b="1">
          <a:solidFill>
            <a:srgbClr val="0000FF"/>
          </a:solidFill>
          <a:latin typeface="Arial" charset="0"/>
        </a:defRPr>
      </a:lvl2pPr>
      <a:lvl3pPr algn="ctr" rtl="0" eaLnBrk="0" fontAlgn="base" hangingPunct="0">
        <a:spcBef>
          <a:spcPct val="0"/>
        </a:spcBef>
        <a:spcAft>
          <a:spcPct val="0"/>
        </a:spcAft>
        <a:defRPr sz="3200" b="1">
          <a:solidFill>
            <a:srgbClr val="0000FF"/>
          </a:solidFill>
          <a:latin typeface="Arial" charset="0"/>
        </a:defRPr>
      </a:lvl3pPr>
      <a:lvl4pPr algn="ctr" rtl="0" eaLnBrk="0" fontAlgn="base" hangingPunct="0">
        <a:spcBef>
          <a:spcPct val="0"/>
        </a:spcBef>
        <a:spcAft>
          <a:spcPct val="0"/>
        </a:spcAft>
        <a:defRPr sz="3200" b="1">
          <a:solidFill>
            <a:srgbClr val="0000FF"/>
          </a:solidFill>
          <a:latin typeface="Arial" charset="0"/>
        </a:defRPr>
      </a:lvl4pPr>
      <a:lvl5pPr algn="ctr" rtl="0" eaLnBrk="0" fontAlgn="base" hangingPunct="0">
        <a:spcBef>
          <a:spcPct val="0"/>
        </a:spcBef>
        <a:spcAft>
          <a:spcPct val="0"/>
        </a:spcAft>
        <a:defRPr sz="3200" b="1">
          <a:solidFill>
            <a:srgbClr val="0000FF"/>
          </a:solidFill>
          <a:latin typeface="Arial" charset="0"/>
        </a:defRPr>
      </a:lvl5pPr>
      <a:lvl6pPr marL="457200" algn="ctr" rtl="0" fontAlgn="base">
        <a:spcBef>
          <a:spcPct val="0"/>
        </a:spcBef>
        <a:spcAft>
          <a:spcPct val="0"/>
        </a:spcAft>
        <a:defRPr sz="3200" b="1">
          <a:solidFill>
            <a:srgbClr val="0000FF"/>
          </a:solidFill>
          <a:latin typeface="Arial" charset="0"/>
        </a:defRPr>
      </a:lvl6pPr>
      <a:lvl7pPr marL="914400" algn="ctr" rtl="0" fontAlgn="base">
        <a:spcBef>
          <a:spcPct val="0"/>
        </a:spcBef>
        <a:spcAft>
          <a:spcPct val="0"/>
        </a:spcAft>
        <a:defRPr sz="3200" b="1">
          <a:solidFill>
            <a:srgbClr val="0000FF"/>
          </a:solidFill>
          <a:latin typeface="Arial" charset="0"/>
        </a:defRPr>
      </a:lvl7pPr>
      <a:lvl8pPr marL="1371600" algn="ctr" rtl="0" fontAlgn="base">
        <a:spcBef>
          <a:spcPct val="0"/>
        </a:spcBef>
        <a:spcAft>
          <a:spcPct val="0"/>
        </a:spcAft>
        <a:defRPr sz="3200" b="1">
          <a:solidFill>
            <a:srgbClr val="0000FF"/>
          </a:solidFill>
          <a:latin typeface="Arial" charset="0"/>
        </a:defRPr>
      </a:lvl8pPr>
      <a:lvl9pPr marL="1828800" algn="ctr" rtl="0" fontAlgn="base">
        <a:spcBef>
          <a:spcPct val="0"/>
        </a:spcBef>
        <a:spcAft>
          <a:spcPct val="0"/>
        </a:spcAft>
        <a:defRPr sz="3200" b="1">
          <a:solidFill>
            <a:srgbClr val="0000FF"/>
          </a:solidFill>
          <a:latin typeface="Arial" charset="0"/>
        </a:defRPr>
      </a:lvl9pPr>
    </p:titleStyle>
    <p:bodyStyle>
      <a:lvl1pPr marL="342900" indent="-342900" algn="l" rtl="0" eaLnBrk="0" fontAlgn="base" hangingPunct="0">
        <a:spcBef>
          <a:spcPct val="20000"/>
        </a:spcBef>
        <a:spcAft>
          <a:spcPct val="0"/>
        </a:spcAft>
        <a:buClr>
          <a:srgbClr val="0000FF"/>
        </a:buClr>
        <a:buFont typeface="Wingdings" pitchFamily="2" charset="2"/>
        <a:buChar char="l"/>
        <a:defRPr sz="3000">
          <a:solidFill>
            <a:schemeClr val="tx1"/>
          </a:solidFill>
          <a:latin typeface="+mn-lt"/>
          <a:ea typeface="+mn-ea"/>
          <a:cs typeface="+mn-cs"/>
        </a:defRPr>
      </a:lvl1pPr>
      <a:lvl2pPr marL="669925" indent="-325438" algn="l" rtl="0" eaLnBrk="0" fontAlgn="base" hangingPunct="0">
        <a:spcBef>
          <a:spcPct val="20000"/>
        </a:spcBef>
        <a:spcAft>
          <a:spcPct val="0"/>
        </a:spcAft>
        <a:buClr>
          <a:srgbClr val="0000FF"/>
        </a:buClr>
        <a:buSzPct val="90000"/>
        <a:buFont typeface="Wingdings" pitchFamily="2" charset="2"/>
        <a:buChar char="m"/>
        <a:defRPr sz="2600">
          <a:solidFill>
            <a:schemeClr val="tx1"/>
          </a:solidFill>
          <a:latin typeface="+mn-lt"/>
        </a:defRPr>
      </a:lvl2pPr>
      <a:lvl3pPr marL="1022350" indent="-350838" algn="l" rtl="0" eaLnBrk="0" fontAlgn="base" hangingPunct="0">
        <a:spcBef>
          <a:spcPct val="20000"/>
        </a:spcBef>
        <a:spcAft>
          <a:spcPct val="0"/>
        </a:spcAft>
        <a:buClr>
          <a:srgbClr val="0000FF"/>
        </a:buClr>
        <a:buFont typeface="Wingdings" pitchFamily="2" charset="2"/>
        <a:buChar char="l"/>
        <a:defRPr sz="2200">
          <a:solidFill>
            <a:schemeClr val="tx1"/>
          </a:solidFill>
          <a:latin typeface="+mn-lt"/>
        </a:defRPr>
      </a:lvl3pPr>
      <a:lvl4pPr marL="1339850" indent="-315913" algn="l" rtl="0" eaLnBrk="0" fontAlgn="base" hangingPunct="0">
        <a:spcBef>
          <a:spcPct val="20000"/>
        </a:spcBef>
        <a:spcAft>
          <a:spcPct val="0"/>
        </a:spcAft>
        <a:buClr>
          <a:srgbClr val="0000FF"/>
        </a:buClr>
        <a:buSzPct val="90000"/>
        <a:buFont typeface="Wingdings" pitchFamily="2" charset="2"/>
        <a:buChar char="m"/>
        <a:defRPr sz="2000">
          <a:solidFill>
            <a:schemeClr val="tx1"/>
          </a:solidFill>
          <a:latin typeface="+mn-lt"/>
        </a:defRPr>
      </a:lvl4pPr>
      <a:lvl5pPr marL="1681163" indent="-339725" algn="l" rtl="0" eaLnBrk="0" fontAlgn="base" hangingPunct="0">
        <a:spcBef>
          <a:spcPct val="20000"/>
        </a:spcBef>
        <a:spcAft>
          <a:spcPct val="0"/>
        </a:spcAft>
        <a:buClr>
          <a:srgbClr val="0000FF"/>
        </a:buClr>
        <a:buSzPct val="90000"/>
        <a:buFont typeface="Wingdings" pitchFamily="2" charset="2"/>
        <a:buChar char="l"/>
        <a:defRPr sz="2000">
          <a:solidFill>
            <a:schemeClr val="tx1"/>
          </a:solidFill>
          <a:latin typeface="+mn-lt"/>
        </a:defRPr>
      </a:lvl5pPr>
      <a:lvl6pPr marL="2138363" indent="-339725" algn="l" rtl="0" fontAlgn="base">
        <a:spcBef>
          <a:spcPct val="20000"/>
        </a:spcBef>
        <a:spcAft>
          <a:spcPct val="0"/>
        </a:spcAft>
        <a:buClr>
          <a:srgbClr val="0000FF"/>
        </a:buClr>
        <a:buSzPct val="90000"/>
        <a:buFont typeface="Wingdings" pitchFamily="2" charset="2"/>
        <a:buChar char="l"/>
        <a:defRPr sz="2000">
          <a:solidFill>
            <a:schemeClr val="tx1"/>
          </a:solidFill>
          <a:latin typeface="+mn-lt"/>
        </a:defRPr>
      </a:lvl6pPr>
      <a:lvl7pPr marL="2595563" indent="-339725" algn="l" rtl="0" fontAlgn="base">
        <a:spcBef>
          <a:spcPct val="20000"/>
        </a:spcBef>
        <a:spcAft>
          <a:spcPct val="0"/>
        </a:spcAft>
        <a:buClr>
          <a:srgbClr val="0000FF"/>
        </a:buClr>
        <a:buSzPct val="90000"/>
        <a:buFont typeface="Wingdings" pitchFamily="2" charset="2"/>
        <a:buChar char="l"/>
        <a:defRPr sz="2000">
          <a:solidFill>
            <a:schemeClr val="tx1"/>
          </a:solidFill>
          <a:latin typeface="+mn-lt"/>
        </a:defRPr>
      </a:lvl7pPr>
      <a:lvl8pPr marL="3052763" indent="-339725" algn="l" rtl="0" fontAlgn="base">
        <a:spcBef>
          <a:spcPct val="20000"/>
        </a:spcBef>
        <a:spcAft>
          <a:spcPct val="0"/>
        </a:spcAft>
        <a:buClr>
          <a:srgbClr val="0000FF"/>
        </a:buClr>
        <a:buSzPct val="90000"/>
        <a:buFont typeface="Wingdings" pitchFamily="2" charset="2"/>
        <a:buChar char="l"/>
        <a:defRPr sz="2000">
          <a:solidFill>
            <a:schemeClr val="tx1"/>
          </a:solidFill>
          <a:latin typeface="+mn-lt"/>
        </a:defRPr>
      </a:lvl8pPr>
      <a:lvl9pPr marL="3509963" indent="-339725" algn="l" rtl="0" fontAlgn="base">
        <a:spcBef>
          <a:spcPct val="20000"/>
        </a:spcBef>
        <a:spcAft>
          <a:spcPct val="0"/>
        </a:spcAft>
        <a:buClr>
          <a:srgbClr val="0000FF"/>
        </a:buClr>
        <a:buSzPct val="9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fld id="{1BA61BC9-4015-4F3B-A087-81B4D8C859F1}" type="datetimeFigureOut">
              <a:rPr lang="en-US"/>
              <a:pPr>
                <a:defRPr/>
              </a:pPr>
              <a:t>3/26/2018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42F578B0-ECF8-4E40-8EB6-063FFD7C5DF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3"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www.cpuc.ca.gov/cas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broadbandmap.ca.gov/" TargetMode="External"/><Relationship Id="rId4" Type="http://schemas.openxmlformats.org/officeDocument/2006/relationships/hyperlink" Target="http://www.cpuc.ca.gov/General.aspx?id=922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ocs.cpuc.ca.gov/SearchRes.aspx?DocFormat=ALL&amp;DocID=209743953"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ctrTitle"/>
          </p:nvPr>
        </p:nvSpPr>
        <p:spPr>
          <a:xfrm>
            <a:off x="152400" y="609600"/>
            <a:ext cx="8839200" cy="2133600"/>
          </a:xfrm>
        </p:spPr>
        <p:txBody>
          <a:bodyPr/>
          <a:lstStyle/>
          <a:p>
            <a:r>
              <a:rPr lang="en-US" sz="3200" cap="all" dirty="0" smtClean="0">
                <a:ln w="0"/>
                <a:solidFill>
                  <a:schemeClr val="tx1"/>
                </a:solidFill>
                <a:effectLst>
                  <a:reflection blurRad="12700" stA="50000" endPos="50000" dist="5000" dir="5400000" sy="-100000" rotWithShape="0"/>
                </a:effectLst>
              </a:rPr>
              <a:t/>
            </a:r>
            <a:br>
              <a:rPr lang="en-US" sz="3200" cap="all" dirty="0" smtClean="0">
                <a:ln w="0"/>
                <a:solidFill>
                  <a:schemeClr val="tx1"/>
                </a:solidFill>
                <a:effectLst>
                  <a:reflection blurRad="12700" stA="50000" endPos="50000" dist="5000" dir="5400000" sy="-100000" rotWithShape="0"/>
                </a:effectLst>
              </a:rPr>
            </a:br>
            <a:r>
              <a:rPr lang="en-US" sz="3200" cap="all" dirty="0" smtClean="0">
                <a:ln w="0"/>
                <a:solidFill>
                  <a:schemeClr val="tx1"/>
                </a:solidFill>
                <a:effectLst>
                  <a:reflection blurRad="12700" stA="50000" endPos="50000" dist="5000" dir="5400000" sy="-100000" rotWithShape="0"/>
                </a:effectLst>
              </a:rPr>
              <a:t>CALIFORNIA ADVANCED SERVICES </a:t>
            </a:r>
            <a:r>
              <a:rPr lang="en-US" sz="3200" cap="all" dirty="0">
                <a:ln w="0"/>
                <a:solidFill>
                  <a:schemeClr val="tx1"/>
                </a:solidFill>
                <a:effectLst>
                  <a:reflection blurRad="12700" stA="50000" endPos="50000" dist="5000" dir="5400000" sy="-100000" rotWithShape="0"/>
                </a:effectLst>
              </a:rPr>
              <a:t>FUND</a:t>
            </a:r>
            <a:r>
              <a:rPr lang="en-US" cap="all" dirty="0">
                <a:ln w="0"/>
                <a:solidFill>
                  <a:schemeClr val="tx1"/>
                </a:solidFill>
                <a:effectLst>
                  <a:reflection blurRad="12700" stA="50000" endPos="50000" dist="5000" dir="5400000" sy="-100000" rotWithShape="0"/>
                </a:effectLst>
              </a:rPr>
              <a:t/>
            </a:r>
            <a:br>
              <a:rPr lang="en-US" cap="all" dirty="0">
                <a:ln w="0"/>
                <a:solidFill>
                  <a:schemeClr val="tx1"/>
                </a:solidFill>
                <a:effectLst>
                  <a:reflection blurRad="12700" stA="50000" endPos="50000" dist="5000" dir="5400000" sy="-100000" rotWithShape="0"/>
                </a:effectLst>
              </a:rPr>
            </a:br>
            <a:r>
              <a:rPr lang="en-US" altLang="en-US" dirty="0" smtClean="0"/>
              <a:t/>
            </a:r>
            <a:br>
              <a:rPr lang="en-US" altLang="en-US" dirty="0" smtClean="0"/>
            </a:br>
            <a:endParaRPr lang="en-US" altLang="en-US" dirty="0" smtClean="0"/>
          </a:p>
        </p:txBody>
      </p:sp>
      <p:sp>
        <p:nvSpPr>
          <p:cNvPr id="4099" name="Subtitle 5"/>
          <p:cNvSpPr>
            <a:spLocks noGrp="1"/>
          </p:cNvSpPr>
          <p:nvPr>
            <p:ph type="subTitle" idx="1"/>
          </p:nvPr>
        </p:nvSpPr>
        <p:spPr>
          <a:xfrm>
            <a:off x="762000" y="4419600"/>
            <a:ext cx="7620000" cy="1830593"/>
          </a:xfrm>
        </p:spPr>
        <p:txBody>
          <a:bodyPr/>
          <a:lstStyle/>
          <a:p>
            <a:pPr algn="ctr"/>
            <a:endParaRPr lang="en-US" altLang="en-US" sz="2000" b="1" dirty="0" smtClean="0"/>
          </a:p>
          <a:p>
            <a:pPr algn="ctr"/>
            <a:r>
              <a:rPr lang="en-US" altLang="en-US" sz="2000" b="1" dirty="0" smtClean="0"/>
              <a:t>Cynthia McReynolds – Analyst</a:t>
            </a:r>
          </a:p>
          <a:p>
            <a:pPr algn="ctr"/>
            <a:r>
              <a:rPr lang="en-US" altLang="en-US" sz="2000" b="1" dirty="0" smtClean="0"/>
              <a:t>Caleb Jones – Analyst </a:t>
            </a:r>
          </a:p>
          <a:p>
            <a:pPr algn="ctr">
              <a:spcBef>
                <a:spcPts val="600"/>
              </a:spcBef>
            </a:pPr>
            <a:r>
              <a:rPr lang="en-US" altLang="en-US" sz="2000" i="1" dirty="0" smtClean="0"/>
              <a:t>CASF Public Forum/Workshop</a:t>
            </a:r>
          </a:p>
          <a:p>
            <a:pPr algn="ctr"/>
            <a:r>
              <a:rPr lang="en-US" altLang="en-US" sz="2000" i="1" dirty="0" smtClean="0"/>
              <a:t>Wednesday, March 28, 2018</a:t>
            </a:r>
          </a:p>
          <a:p>
            <a:pPr algn="ctr"/>
            <a:endParaRPr lang="en-US" altLang="en-US" sz="1600" b="1" i="1" dirty="0" smtClean="0"/>
          </a:p>
          <a:p>
            <a:pPr algn="ctr"/>
            <a:endParaRPr lang="en-US" altLang="en-US" sz="1600" dirty="0" smtClean="0"/>
          </a:p>
        </p:txBody>
      </p:sp>
      <p:sp>
        <p:nvSpPr>
          <p:cNvPr id="41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000FF"/>
              </a:buClr>
              <a:buFont typeface="Wingdings" pitchFamily="2" charset="2"/>
              <a:buChar char="l"/>
              <a:defRPr sz="3000">
                <a:solidFill>
                  <a:schemeClr val="tx1"/>
                </a:solidFill>
                <a:latin typeface="Arial" charset="0"/>
              </a:defRPr>
            </a:lvl1pPr>
            <a:lvl2pPr marL="742950" indent="-285750" eaLnBrk="0" hangingPunct="0">
              <a:spcBef>
                <a:spcPct val="20000"/>
              </a:spcBef>
              <a:buClr>
                <a:srgbClr val="0000FF"/>
              </a:buClr>
              <a:buSzPct val="90000"/>
              <a:buFont typeface="Wingdings" pitchFamily="2" charset="2"/>
              <a:buChar char="m"/>
              <a:defRPr sz="2600">
                <a:solidFill>
                  <a:schemeClr val="tx1"/>
                </a:solidFill>
                <a:latin typeface="Arial" charset="0"/>
              </a:defRPr>
            </a:lvl2pPr>
            <a:lvl3pPr marL="1143000" indent="-228600" eaLnBrk="0" hangingPunct="0">
              <a:spcBef>
                <a:spcPct val="20000"/>
              </a:spcBef>
              <a:buClr>
                <a:srgbClr val="0000FF"/>
              </a:buClr>
              <a:buFont typeface="Wingdings" pitchFamily="2" charset="2"/>
              <a:buChar char="l"/>
              <a:defRPr sz="2200">
                <a:solidFill>
                  <a:schemeClr val="tx1"/>
                </a:solidFill>
                <a:latin typeface="Arial" charset="0"/>
              </a:defRPr>
            </a:lvl3pPr>
            <a:lvl4pPr marL="1600200" indent="-228600" eaLnBrk="0" hangingPunct="0">
              <a:spcBef>
                <a:spcPct val="20000"/>
              </a:spcBef>
              <a:buClr>
                <a:srgbClr val="0000FF"/>
              </a:buClr>
              <a:buSzPct val="90000"/>
              <a:buFont typeface="Wingdings" pitchFamily="2" charset="2"/>
              <a:buChar char="m"/>
              <a:defRPr sz="2000">
                <a:solidFill>
                  <a:schemeClr val="tx1"/>
                </a:solidFill>
                <a:latin typeface="Arial" charset="0"/>
              </a:defRPr>
            </a:lvl4pPr>
            <a:lvl5pPr marL="2057400" indent="-228600" eaLnBrk="0" hangingPunct="0">
              <a:spcBef>
                <a:spcPct val="20000"/>
              </a:spcBef>
              <a:buClr>
                <a:srgbClr val="0000FF"/>
              </a:buClr>
              <a:buSzPct val="90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rgbClr val="0000FF"/>
              </a:buClr>
              <a:buSzPct val="90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rgbClr val="0000FF"/>
              </a:buClr>
              <a:buSzPct val="90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rgbClr val="0000FF"/>
              </a:buClr>
              <a:buSzPct val="90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rgbClr val="0000FF"/>
              </a:buClr>
              <a:buSzPct val="90000"/>
              <a:buFont typeface="Wingdings" pitchFamily="2" charset="2"/>
              <a:buChar char="l"/>
              <a:defRPr sz="2000">
                <a:solidFill>
                  <a:schemeClr val="tx1"/>
                </a:solidFill>
                <a:latin typeface="Arial" charset="0"/>
              </a:defRPr>
            </a:lvl9pPr>
          </a:lstStyle>
          <a:p>
            <a:pPr eaLnBrk="1" hangingPunct="1">
              <a:spcBef>
                <a:spcPct val="0"/>
              </a:spcBef>
              <a:buClrTx/>
              <a:buFontTx/>
              <a:buNone/>
            </a:pPr>
            <a:fld id="{09F7F391-D8D2-4ACA-908F-A62EC5766FE3}" type="slidenum">
              <a:rPr lang="en-US" altLang="en-US" sz="1200" smtClean="0">
                <a:latin typeface="Garamond" pitchFamily="18" charset="0"/>
              </a:rPr>
              <a:pPr eaLnBrk="1" hangingPunct="1">
                <a:spcBef>
                  <a:spcPct val="0"/>
                </a:spcBef>
                <a:buClrTx/>
                <a:buFontTx/>
                <a:buNone/>
              </a:pPr>
              <a:t>1</a:t>
            </a:fld>
            <a:endParaRPr lang="en-US" altLang="en-US" sz="1200" dirty="0" smtClean="0">
              <a:latin typeface="Garamond" pitchFamily="18" charset="0"/>
            </a:endParaRPr>
          </a:p>
        </p:txBody>
      </p:sp>
      <p:pic>
        <p:nvPicPr>
          <p:cNvPr id="5" name="Picture 10" descr="PUC_ColorSeal_PowerPoi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286000"/>
            <a:ext cx="2438400" cy="243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02AC753-3E3B-4589-BDAB-56A5C7DD7EDD}" type="slidenum">
              <a:rPr lang="en-US" altLang="en-US" sz="1400" smtClean="0"/>
              <a:pPr eaLnBrk="1" hangingPunct="1">
                <a:spcBef>
                  <a:spcPct val="0"/>
                </a:spcBef>
                <a:buFontTx/>
                <a:buNone/>
              </a:pPr>
              <a:t>10</a:t>
            </a:fld>
            <a:endParaRPr lang="en-US" altLang="en-US" sz="1400" dirty="0" smtClean="0"/>
          </a:p>
        </p:txBody>
      </p:sp>
      <p:sp>
        <p:nvSpPr>
          <p:cNvPr id="24579" name="Text Box 2"/>
          <p:cNvSpPr txBox="1">
            <a:spLocks noChangeArrowheads="1"/>
          </p:cNvSpPr>
          <p:nvPr/>
        </p:nvSpPr>
        <p:spPr bwMode="auto">
          <a:xfrm>
            <a:off x="1219200" y="1600200"/>
            <a:ext cx="647700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4800" b="1" dirty="0" smtClean="0">
              <a:latin typeface="Times New Roman" pitchFamily="18" charset="0"/>
            </a:endParaRPr>
          </a:p>
          <a:p>
            <a:pPr algn="ctr">
              <a:spcBef>
                <a:spcPct val="0"/>
              </a:spcBef>
              <a:buFontTx/>
              <a:buNone/>
            </a:pPr>
            <a:r>
              <a:rPr lang="en-US" altLang="en-US" sz="4800" b="1" dirty="0" smtClean="0">
                <a:solidFill>
                  <a:srgbClr val="0000FF"/>
                </a:solidFill>
                <a:latin typeface="Times New Roman" pitchFamily="18" charset="0"/>
              </a:rPr>
              <a:t>Q&amp;A/Thank </a:t>
            </a:r>
            <a:r>
              <a:rPr lang="en-US" altLang="en-US" sz="4800" b="1" dirty="0">
                <a:solidFill>
                  <a:srgbClr val="0000FF"/>
                </a:solidFill>
                <a:latin typeface="Times New Roman" pitchFamily="18" charset="0"/>
              </a:rPr>
              <a:t>you!</a:t>
            </a:r>
          </a:p>
          <a:p>
            <a:pPr algn="ctr">
              <a:spcBef>
                <a:spcPct val="0"/>
              </a:spcBef>
              <a:buFontTx/>
              <a:buNone/>
            </a:pPr>
            <a:endParaRPr lang="en-US" altLang="en-US" sz="4800" b="1" dirty="0">
              <a:latin typeface="Times New Roman" pitchFamily="18" charset="0"/>
            </a:endParaRPr>
          </a:p>
          <a:p>
            <a:pPr algn="ctr">
              <a:spcBef>
                <a:spcPct val="0"/>
              </a:spcBef>
              <a:buFontTx/>
              <a:buNone/>
            </a:pPr>
            <a:endParaRPr lang="en-US" altLang="en-US" sz="1800" b="1" dirty="0">
              <a:latin typeface="Times New Roman" pitchFamily="18" charset="0"/>
            </a:endParaRPr>
          </a:p>
          <a:p>
            <a:pPr algn="ctr">
              <a:spcBef>
                <a:spcPct val="0"/>
              </a:spcBef>
              <a:buFontTx/>
              <a:buNone/>
            </a:pPr>
            <a:endParaRPr lang="en-US" altLang="en-US" sz="2400" b="1" dirty="0">
              <a:latin typeface="Times New Roman" pitchFamily="18" charset="0"/>
            </a:endParaRPr>
          </a:p>
        </p:txBody>
      </p:sp>
    </p:spTree>
    <p:extLst>
      <p:ext uri="{BB962C8B-B14F-4D97-AF65-F5344CB8AC3E}">
        <p14:creationId xmlns:p14="http://schemas.microsoft.com/office/powerpoint/2010/main" val="1834489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pPr>
              <a:lnSpc>
                <a:spcPct val="150000"/>
              </a:lnSpc>
            </a:pPr>
            <a:r>
              <a:rPr lang="en-US" sz="2400" dirty="0" smtClean="0"/>
              <a:t>CASF Website</a:t>
            </a:r>
          </a:p>
          <a:p>
            <a:pPr lvl="1">
              <a:lnSpc>
                <a:spcPct val="150000"/>
              </a:lnSpc>
              <a:buFont typeface="Courier New"/>
              <a:buChar char="o"/>
            </a:pPr>
            <a:r>
              <a:rPr lang="en-US" sz="2400" dirty="0">
                <a:hlinkClick r:id="rId3"/>
              </a:rPr>
              <a:t>http://</a:t>
            </a:r>
            <a:r>
              <a:rPr lang="en-US" sz="2400" dirty="0" smtClean="0">
                <a:hlinkClick r:id="rId3"/>
              </a:rPr>
              <a:t>www.cpuc.ca.gov/casf/</a:t>
            </a:r>
            <a:endParaRPr lang="en-US" sz="2400" dirty="0"/>
          </a:p>
          <a:p>
            <a:pPr>
              <a:lnSpc>
                <a:spcPct val="150000"/>
              </a:lnSpc>
            </a:pPr>
            <a:r>
              <a:rPr lang="en-US" sz="2400" dirty="0" smtClean="0"/>
              <a:t>CASF </a:t>
            </a:r>
            <a:r>
              <a:rPr lang="en-US" sz="2400" dirty="0"/>
              <a:t>Annual Reports</a:t>
            </a:r>
          </a:p>
          <a:p>
            <a:pPr lvl="1">
              <a:lnSpc>
                <a:spcPct val="150000"/>
              </a:lnSpc>
              <a:buFont typeface="Courier New" panose="02070309020205020404" pitchFamily="49" charset="0"/>
              <a:buChar char="o"/>
            </a:pPr>
            <a:r>
              <a:rPr lang="en-US" sz="2400" dirty="0">
                <a:hlinkClick r:id="rId4"/>
              </a:rPr>
              <a:t>http://</a:t>
            </a:r>
            <a:r>
              <a:rPr lang="en-US" sz="2400" dirty="0" smtClean="0">
                <a:hlinkClick r:id="rId4"/>
              </a:rPr>
              <a:t>www.cpuc.ca.gov/General.aspx?id=9226</a:t>
            </a:r>
            <a:endParaRPr lang="en-US" sz="2400" dirty="0"/>
          </a:p>
          <a:p>
            <a:pPr>
              <a:lnSpc>
                <a:spcPct val="150000"/>
              </a:lnSpc>
            </a:pPr>
            <a:r>
              <a:rPr lang="en-US" sz="2400" dirty="0"/>
              <a:t>California </a:t>
            </a:r>
            <a:r>
              <a:rPr lang="en-US" sz="2400" dirty="0" smtClean="0"/>
              <a:t>Broadband Availability </a:t>
            </a:r>
            <a:r>
              <a:rPr lang="en-US" sz="2400" dirty="0"/>
              <a:t>Map</a:t>
            </a:r>
          </a:p>
          <a:p>
            <a:pPr lvl="1">
              <a:lnSpc>
                <a:spcPct val="150000"/>
              </a:lnSpc>
              <a:buFont typeface="Courier New"/>
              <a:buChar char="o"/>
            </a:pPr>
            <a:r>
              <a:rPr lang="en-US" sz="2400" dirty="0">
                <a:hlinkClick r:id="rId5"/>
              </a:rPr>
              <a:t>http://www.broadbandmap.ca.gov</a:t>
            </a:r>
            <a:r>
              <a:rPr lang="en-US" sz="2400" dirty="0" smtClean="0">
                <a:hlinkClick r:id="rId5"/>
              </a:rPr>
              <a:t>/</a:t>
            </a:r>
            <a:endParaRPr lang="en-US" sz="2400" dirty="0" smtClean="0"/>
          </a:p>
          <a:p>
            <a:pPr lvl="1">
              <a:lnSpc>
                <a:spcPct val="150000"/>
              </a:lnSpc>
              <a:buFont typeface="Courier New"/>
              <a:buChar char="o"/>
            </a:pPr>
            <a:endParaRPr lang="en-US" sz="1800" dirty="0"/>
          </a:p>
          <a:p>
            <a:pPr marL="344487" lvl="1" indent="0">
              <a:lnSpc>
                <a:spcPct val="150000"/>
              </a:lnSpc>
              <a:buNone/>
            </a:pPr>
            <a:endParaRPr lang="en-US" sz="1800" dirty="0" smtClean="0"/>
          </a:p>
          <a:p>
            <a:pPr lvl="1">
              <a:lnSpc>
                <a:spcPct val="150000"/>
              </a:lnSpc>
              <a:buFont typeface="Courier New" panose="02070309020205020404" pitchFamily="49" charset="0"/>
              <a:buChar char="o"/>
            </a:pPr>
            <a:endParaRPr lang="en-US" sz="1800" dirty="0" smtClean="0"/>
          </a:p>
          <a:p>
            <a:pPr marL="344487" lvl="1" indent="0">
              <a:lnSpc>
                <a:spcPct val="150000"/>
              </a:lnSpc>
              <a:buNone/>
            </a:pPr>
            <a:endParaRPr lang="en-US" sz="2000" dirty="0"/>
          </a:p>
          <a:p>
            <a:endParaRPr lang="en-US" dirty="0"/>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11</a:t>
            </a:fld>
            <a:endParaRPr lang="en-US" altLang="en-US" dirty="0"/>
          </a:p>
        </p:txBody>
      </p:sp>
    </p:spTree>
    <p:extLst>
      <p:ext uri="{BB962C8B-B14F-4D97-AF65-F5344CB8AC3E}">
        <p14:creationId xmlns:p14="http://schemas.microsoft.com/office/powerpoint/2010/main" val="3342328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219200"/>
          </a:xfrm>
        </p:spPr>
        <p:txBody>
          <a:bodyPr/>
          <a:lstStyle/>
          <a:p>
            <a:r>
              <a:rPr lang="en-US" dirty="0"/>
              <a:t>California Advanced Services Fund (CASF)</a:t>
            </a:r>
            <a:br>
              <a:rPr lang="en-US" dirty="0"/>
            </a:br>
            <a:endParaRPr lang="en-US" dirty="0"/>
          </a:p>
        </p:txBody>
      </p:sp>
      <p:sp>
        <p:nvSpPr>
          <p:cNvPr id="3" name="Content Placeholder 2"/>
          <p:cNvSpPr>
            <a:spLocks noGrp="1"/>
          </p:cNvSpPr>
          <p:nvPr>
            <p:ph idx="1"/>
          </p:nvPr>
        </p:nvSpPr>
        <p:spPr>
          <a:xfrm>
            <a:off x="762000" y="2667000"/>
            <a:ext cx="7924800" cy="3048000"/>
          </a:xfrm>
        </p:spPr>
        <p:txBody>
          <a:bodyPr/>
          <a:lstStyle/>
          <a:p>
            <a:pPr lvl="1">
              <a:buFont typeface="Arial"/>
              <a:buChar char="•"/>
            </a:pPr>
            <a:endParaRPr lang="en-US" dirty="0" smtClean="0"/>
          </a:p>
          <a:p>
            <a:pPr lvl="1">
              <a:buFont typeface="Arial"/>
              <a:buChar char="•"/>
            </a:pPr>
            <a:r>
              <a:rPr lang="en-US" sz="2400" dirty="0" smtClean="0"/>
              <a:t>General Overview</a:t>
            </a:r>
          </a:p>
          <a:p>
            <a:pPr lvl="1">
              <a:buFont typeface="Arial"/>
              <a:buChar char="•"/>
            </a:pPr>
            <a:r>
              <a:rPr lang="en-US" sz="2400" dirty="0" smtClean="0"/>
              <a:t>Staff Proposal, Next Steps and Your Involvement</a:t>
            </a:r>
          </a:p>
          <a:p>
            <a:pPr lvl="1">
              <a:buFont typeface="Arial"/>
              <a:buChar char="•"/>
            </a:pPr>
            <a:r>
              <a:rPr lang="en-US" sz="2400" dirty="0" smtClean="0"/>
              <a:t>Q&amp;A</a:t>
            </a:r>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2</a:t>
            </a:fld>
            <a:endParaRPr lang="en-US" altLang="en-US" dirty="0"/>
          </a:p>
        </p:txBody>
      </p:sp>
    </p:spTree>
    <p:extLst>
      <p:ext uri="{BB962C8B-B14F-4D97-AF65-F5344CB8AC3E}">
        <p14:creationId xmlns:p14="http://schemas.microsoft.com/office/powerpoint/2010/main" val="425860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55638"/>
          </a:xfrm>
        </p:spPr>
        <p:txBody>
          <a:bodyPr/>
          <a:lstStyle/>
          <a:p>
            <a:r>
              <a:rPr lang="en-US" dirty="0" smtClean="0"/>
              <a:t>General Overview</a:t>
            </a:r>
            <a:endParaRPr lang="en-US" dirty="0"/>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3</a:t>
            </a:fld>
            <a:endParaRPr lang="en-US" altLang="en-US" dirty="0"/>
          </a:p>
        </p:txBody>
      </p:sp>
      <p:sp>
        <p:nvSpPr>
          <p:cNvPr id="6" name="Content Placeholder 2"/>
          <p:cNvSpPr>
            <a:spLocks noGrp="1"/>
          </p:cNvSpPr>
          <p:nvPr>
            <p:ph idx="1"/>
          </p:nvPr>
        </p:nvSpPr>
        <p:spPr>
          <a:xfrm>
            <a:off x="457200" y="1676400"/>
            <a:ext cx="8229600" cy="4724400"/>
          </a:xfrm>
          <a:effectLst/>
        </p:spPr>
        <p:txBody>
          <a:bodyPr/>
          <a:lstStyle/>
          <a:p>
            <a:pPr>
              <a:buFont typeface="Arial" panose="020B0604020202020204" pitchFamily="34" charset="0"/>
              <a:buChar char="•"/>
              <a:defRPr/>
            </a:pPr>
            <a:r>
              <a:rPr lang="en-US" sz="2000" dirty="0" smtClean="0"/>
              <a:t>Provides grants to deploy broadband infrastructure, grants to regional consortia and grants for adoption and public housing to “bridge the digital divide.”  (</a:t>
            </a:r>
            <a:r>
              <a:rPr lang="en-US" sz="2000" dirty="0"/>
              <a:t>Pub. Util. Code, § </a:t>
            </a:r>
            <a:r>
              <a:rPr lang="en-US" sz="2000" dirty="0" smtClean="0"/>
              <a:t>. 281).  </a:t>
            </a:r>
          </a:p>
          <a:p>
            <a:pPr>
              <a:buFont typeface="Arial" panose="020B0604020202020204" pitchFamily="34" charset="0"/>
              <a:buChar char="•"/>
              <a:defRPr/>
            </a:pPr>
            <a:r>
              <a:rPr lang="en-US" sz="2000" dirty="0" smtClean="0"/>
              <a:t>Goal of the CASF is to provide broadband access to no less than 98% of California households in each consortia region by December 31, 2022.</a:t>
            </a:r>
          </a:p>
          <a:p>
            <a:pPr>
              <a:buFont typeface="Arial" panose="020B0604020202020204" pitchFamily="34" charset="0"/>
              <a:buChar char="•"/>
              <a:defRPr/>
            </a:pPr>
            <a:r>
              <a:rPr lang="en-US" sz="2000" dirty="0" smtClean="0"/>
              <a:t>Total authorized funding: $645 million:</a:t>
            </a:r>
          </a:p>
          <a:p>
            <a:pPr marL="612775" lvl="1" indent="-285750">
              <a:defRPr/>
            </a:pPr>
            <a:r>
              <a:rPr lang="en-US" sz="2000" dirty="0" smtClean="0"/>
              <a:t>Broadband </a:t>
            </a:r>
            <a:r>
              <a:rPr lang="en-US" sz="2000" dirty="0"/>
              <a:t>Infrastructure Grant </a:t>
            </a:r>
            <a:r>
              <a:rPr lang="en-US" sz="2000" dirty="0" smtClean="0"/>
              <a:t>Account, Line Extension, and Revolving Loan Accounts ($575 </a:t>
            </a:r>
            <a:r>
              <a:rPr lang="en-US" sz="2000" dirty="0"/>
              <a:t>million)</a:t>
            </a:r>
          </a:p>
          <a:p>
            <a:pPr marL="612775" lvl="1" indent="-285750">
              <a:defRPr/>
            </a:pPr>
            <a:r>
              <a:rPr lang="en-US" sz="2000" dirty="0"/>
              <a:t>Rural and Urban Regional Broadband Consortia Grant Account </a:t>
            </a:r>
            <a:r>
              <a:rPr lang="en-US" sz="2000" dirty="0" smtClean="0"/>
              <a:t>($25 million)</a:t>
            </a:r>
          </a:p>
          <a:p>
            <a:pPr marL="612775" lvl="1" indent="-285750">
              <a:defRPr/>
            </a:pPr>
            <a:r>
              <a:rPr lang="en-US" sz="2000" dirty="0" smtClean="0"/>
              <a:t>Broadband </a:t>
            </a:r>
            <a:r>
              <a:rPr lang="en-US" sz="2000" dirty="0"/>
              <a:t>Public Housing Account ($25 million</a:t>
            </a:r>
            <a:r>
              <a:rPr lang="en-US" sz="2000" dirty="0" smtClean="0"/>
              <a:t>)</a:t>
            </a:r>
          </a:p>
          <a:p>
            <a:pPr marL="612775" lvl="1" indent="-285750">
              <a:defRPr/>
            </a:pPr>
            <a:r>
              <a:rPr lang="en-US" sz="2000" dirty="0" smtClean="0"/>
              <a:t>Broadband Adoption Account ($20 million)</a:t>
            </a:r>
            <a:endParaRPr lang="en-US" sz="2000" dirty="0"/>
          </a:p>
          <a:p>
            <a:pPr>
              <a:buFont typeface="Arial" panose="020B0604020202020204" pitchFamily="34" charset="0"/>
              <a:buChar char="•"/>
              <a:defRPr/>
            </a:pPr>
            <a:r>
              <a:rPr lang="en-US" sz="2000" dirty="0" smtClean="0"/>
              <a:t>Total awarded thus far: approx. $256 million.</a:t>
            </a:r>
          </a:p>
          <a:p>
            <a:pPr marL="0" indent="0">
              <a:buNone/>
              <a:defRPr/>
            </a:pPr>
            <a:endParaRPr lang="en-US" sz="2200" dirty="0" smtClean="0"/>
          </a:p>
          <a:p>
            <a:pPr marL="0" indent="0">
              <a:buNone/>
              <a:defRPr/>
            </a:pPr>
            <a:endParaRPr lang="en-US" sz="2200" dirty="0" smtClean="0"/>
          </a:p>
          <a:p>
            <a:pPr>
              <a:buFont typeface="Arial" panose="020B0604020202020204" pitchFamily="34" charset="0"/>
              <a:buChar char="•"/>
              <a:defRPr/>
            </a:pPr>
            <a:endParaRPr lang="en-US" sz="2200" dirty="0" smtClean="0"/>
          </a:p>
          <a:p>
            <a:pPr>
              <a:buFont typeface="Arial" panose="020B0604020202020204" pitchFamily="34" charset="0"/>
              <a:buChar char="•"/>
              <a:defRPr/>
            </a:pPr>
            <a:endParaRPr lang="en-US" sz="2200" dirty="0" smtClean="0"/>
          </a:p>
          <a:p>
            <a:pPr>
              <a:buFont typeface="Arial" panose="020B0604020202020204" pitchFamily="34" charset="0"/>
              <a:buChar char="•"/>
              <a:defRPr/>
            </a:pPr>
            <a:endParaRPr lang="en-US" sz="2200" dirty="0" smtClean="0"/>
          </a:p>
          <a:p>
            <a:pPr marL="0" indent="0">
              <a:buNone/>
              <a:defRPr/>
            </a:pPr>
            <a:endParaRPr lang="en-US" sz="2200" dirty="0"/>
          </a:p>
          <a:p>
            <a:pPr marL="0" indent="0">
              <a:buNone/>
            </a:pPr>
            <a:endParaRPr lang="en-US" sz="2400" dirty="0"/>
          </a:p>
        </p:txBody>
      </p:sp>
    </p:spTree>
    <p:extLst>
      <p:ext uri="{BB962C8B-B14F-4D97-AF65-F5344CB8AC3E}">
        <p14:creationId xmlns:p14="http://schemas.microsoft.com/office/powerpoint/2010/main" val="403702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55638"/>
          </a:xfrm>
        </p:spPr>
        <p:txBody>
          <a:bodyPr/>
          <a:lstStyle/>
          <a:p>
            <a:r>
              <a:rPr lang="en-US" dirty="0" smtClean="0"/>
              <a:t>Broadband </a:t>
            </a:r>
            <a:r>
              <a:rPr lang="en-US" dirty="0"/>
              <a:t>Infrastructure Grant Account</a:t>
            </a:r>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4</a:t>
            </a:fld>
            <a:endParaRPr lang="en-US" altLang="en-US" dirty="0"/>
          </a:p>
        </p:txBody>
      </p:sp>
      <p:sp>
        <p:nvSpPr>
          <p:cNvPr id="6" name="Content Placeholder 2"/>
          <p:cNvSpPr>
            <a:spLocks noGrp="1"/>
          </p:cNvSpPr>
          <p:nvPr>
            <p:ph idx="1"/>
          </p:nvPr>
        </p:nvSpPr>
        <p:spPr>
          <a:xfrm>
            <a:off x="457200" y="1676400"/>
            <a:ext cx="8229600" cy="4724400"/>
          </a:xfrm>
          <a:effectLst/>
        </p:spPr>
        <p:txBody>
          <a:bodyPr/>
          <a:lstStyle/>
          <a:p>
            <a:pPr>
              <a:buFont typeface="Arial" panose="020B0604020202020204" pitchFamily="34" charset="0"/>
              <a:buChar char="•"/>
              <a:defRPr/>
            </a:pPr>
            <a:r>
              <a:rPr lang="en-US" sz="2000" dirty="0" smtClean="0"/>
              <a:t>Funds capital costs of broadband infrastructure projects in unserved areas.</a:t>
            </a:r>
          </a:p>
          <a:p>
            <a:pPr lvl="1">
              <a:buFont typeface="Arial" panose="020B0604020202020204" pitchFamily="34" charset="0"/>
              <a:buChar char="•"/>
              <a:defRPr/>
            </a:pPr>
            <a:r>
              <a:rPr lang="en-US" sz="2000" dirty="0" smtClean="0"/>
              <a:t>“Unserved household”—a household for which no facility-based broadband provider offers broadband service at speeds of at least 6 mbps downstream and 1 mbps upstream.</a:t>
            </a:r>
          </a:p>
          <a:p>
            <a:pPr>
              <a:buFont typeface="Arial" panose="020B0604020202020204" pitchFamily="34" charset="0"/>
              <a:buChar char="•"/>
              <a:defRPr/>
            </a:pPr>
            <a:r>
              <a:rPr lang="en-US" sz="2000" dirty="0" smtClean="0"/>
              <a:t>Eligible Applicants:</a:t>
            </a:r>
          </a:p>
          <a:p>
            <a:pPr lvl="1">
              <a:buFont typeface="Arial" panose="020B0604020202020204" pitchFamily="34" charset="0"/>
              <a:buChar char="•"/>
              <a:defRPr/>
            </a:pPr>
            <a:r>
              <a:rPr lang="en-US" sz="2000" dirty="0" smtClean="0"/>
              <a:t>Entities with a Certificate of Public Convenience and Necessity that qualify as a “telephone corporation,” wireless carriers who are registered with the Commission; non-telephone corporations, which are facilities based broadband service providers; a local governmental agency if no other eligible entity applied; and eligible satellite service providers.</a:t>
            </a:r>
            <a:endParaRPr lang="en-US" sz="2000" dirty="0"/>
          </a:p>
          <a:p>
            <a:pPr>
              <a:buFont typeface="Arial" panose="020B0604020202020204" pitchFamily="34" charset="0"/>
              <a:buChar char="•"/>
              <a:defRPr/>
            </a:pPr>
            <a:r>
              <a:rPr lang="en-US" sz="2000" dirty="0" smtClean="0"/>
              <a:t>Currently accepting applications.</a:t>
            </a:r>
          </a:p>
        </p:txBody>
      </p:sp>
    </p:spTree>
    <p:extLst>
      <p:ext uri="{BB962C8B-B14F-4D97-AF65-F5344CB8AC3E}">
        <p14:creationId xmlns:p14="http://schemas.microsoft.com/office/powerpoint/2010/main" val="1903607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55638"/>
          </a:xfrm>
        </p:spPr>
        <p:txBody>
          <a:bodyPr/>
          <a:lstStyle/>
          <a:p>
            <a:r>
              <a:rPr lang="en-US" dirty="0" smtClean="0"/>
              <a:t>Line Extension</a:t>
            </a:r>
            <a:endParaRPr lang="en-US" dirty="0"/>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5</a:t>
            </a:fld>
            <a:endParaRPr lang="en-US" altLang="en-US" dirty="0"/>
          </a:p>
        </p:txBody>
      </p:sp>
      <p:sp>
        <p:nvSpPr>
          <p:cNvPr id="6" name="Content Placeholder 2"/>
          <p:cNvSpPr>
            <a:spLocks noGrp="1"/>
          </p:cNvSpPr>
          <p:nvPr>
            <p:ph idx="1"/>
          </p:nvPr>
        </p:nvSpPr>
        <p:spPr>
          <a:xfrm>
            <a:off x="457200" y="1676400"/>
            <a:ext cx="8229600" cy="4724400"/>
          </a:xfrm>
          <a:effectLst/>
        </p:spPr>
        <p:txBody>
          <a:bodyPr/>
          <a:lstStyle/>
          <a:p>
            <a:pPr>
              <a:buFont typeface="Arial" panose="020B0604020202020204" pitchFamily="34" charset="0"/>
              <a:buChar char="•"/>
              <a:defRPr/>
            </a:pPr>
            <a:r>
              <a:rPr lang="en-US" sz="2000" dirty="0" smtClean="0"/>
              <a:t>Provides funding to individual households or property owners to offset the costs of connecting to an existing or proposed facility-based broadband provider.</a:t>
            </a:r>
          </a:p>
          <a:p>
            <a:pPr marL="0" indent="0">
              <a:buNone/>
              <a:defRPr/>
            </a:pPr>
            <a:endParaRPr lang="en-US" sz="1000" dirty="0" smtClean="0"/>
          </a:p>
          <a:p>
            <a:pPr>
              <a:buFont typeface="Arial" panose="020B0604020202020204" pitchFamily="34" charset="0"/>
              <a:buChar char="•"/>
              <a:defRPr/>
            </a:pPr>
            <a:r>
              <a:rPr lang="en-US" sz="2000" dirty="0" smtClean="0"/>
              <a:t>Eligible Applicants:</a:t>
            </a:r>
          </a:p>
          <a:p>
            <a:pPr lvl="1">
              <a:buFont typeface="Arial" panose="020B0604020202020204" pitchFamily="34" charset="0"/>
              <a:buChar char="•"/>
              <a:defRPr/>
            </a:pPr>
            <a:r>
              <a:rPr lang="en-US" sz="2000" dirty="0" smtClean="0"/>
              <a:t>An individual household or property owner who meets the income-based requirements. </a:t>
            </a:r>
            <a:endParaRPr lang="en-US" sz="2000" dirty="0"/>
          </a:p>
          <a:p>
            <a:pPr marL="0" indent="0">
              <a:buNone/>
              <a:defRPr/>
            </a:pPr>
            <a:endParaRPr lang="en-US" sz="1000" dirty="0" smtClean="0"/>
          </a:p>
          <a:p>
            <a:pPr>
              <a:buFont typeface="Arial" panose="020B0604020202020204" pitchFamily="34" charset="0"/>
              <a:buChar char="•"/>
              <a:defRPr/>
            </a:pPr>
            <a:r>
              <a:rPr lang="en-US" sz="2000" dirty="0"/>
              <a:t>Submission and Timelines  – </a:t>
            </a:r>
            <a:r>
              <a:rPr lang="en-US" sz="2000" dirty="0" smtClean="0"/>
              <a:t>TBD.</a:t>
            </a:r>
          </a:p>
          <a:p>
            <a:pPr marL="0" indent="0">
              <a:buNone/>
              <a:defRPr/>
            </a:pPr>
            <a:endParaRPr lang="en-US" sz="1000" dirty="0"/>
          </a:p>
        </p:txBody>
      </p:sp>
    </p:spTree>
    <p:extLst>
      <p:ext uri="{BB962C8B-B14F-4D97-AF65-F5344CB8AC3E}">
        <p14:creationId xmlns:p14="http://schemas.microsoft.com/office/powerpoint/2010/main" val="359473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9067800" cy="960438"/>
          </a:xfrm>
        </p:spPr>
        <p:txBody>
          <a:bodyPr/>
          <a:lstStyle/>
          <a:p>
            <a:r>
              <a:rPr lang="en-US" dirty="0" smtClean="0"/>
              <a:t>Rural and Urban Regional Broadband</a:t>
            </a:r>
            <a:br>
              <a:rPr lang="en-US" dirty="0" smtClean="0"/>
            </a:br>
            <a:r>
              <a:rPr lang="en-US" dirty="0" smtClean="0"/>
              <a:t>Consortia Grant Account</a:t>
            </a:r>
            <a:endParaRPr lang="en-US" dirty="0"/>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6</a:t>
            </a:fld>
            <a:endParaRPr lang="en-US" altLang="en-US" dirty="0"/>
          </a:p>
        </p:txBody>
      </p:sp>
      <p:sp>
        <p:nvSpPr>
          <p:cNvPr id="6" name="Content Placeholder 2"/>
          <p:cNvSpPr>
            <a:spLocks noGrp="1"/>
          </p:cNvSpPr>
          <p:nvPr>
            <p:ph idx="1"/>
          </p:nvPr>
        </p:nvSpPr>
        <p:spPr>
          <a:xfrm>
            <a:off x="457200" y="2057400"/>
            <a:ext cx="8229600" cy="4191000"/>
          </a:xfrm>
          <a:effectLst/>
        </p:spPr>
        <p:txBody>
          <a:bodyPr/>
          <a:lstStyle/>
          <a:p>
            <a:pPr>
              <a:buFont typeface="Arial" panose="020B0604020202020204" pitchFamily="34" charset="0"/>
              <a:buChar char="•"/>
              <a:defRPr/>
            </a:pPr>
            <a:r>
              <a:rPr lang="en-US" sz="2000" dirty="0" smtClean="0"/>
              <a:t>Provides funding to facilitate the deployment of broadband services by assisting infrastructure applications in the project development or grant application process.</a:t>
            </a:r>
          </a:p>
          <a:p>
            <a:pPr>
              <a:buFont typeface="Arial" panose="020B0604020202020204" pitchFamily="34" charset="0"/>
              <a:buChar char="•"/>
              <a:defRPr/>
            </a:pPr>
            <a:r>
              <a:rPr lang="en-US" sz="2000" dirty="0" smtClean="0"/>
              <a:t>An eligible consortium may include representatives of organizations, including:</a:t>
            </a:r>
          </a:p>
          <a:p>
            <a:pPr lvl="1">
              <a:buFont typeface="Arial" panose="020B0604020202020204" pitchFamily="34" charset="0"/>
              <a:buChar char="•"/>
              <a:defRPr/>
            </a:pPr>
            <a:r>
              <a:rPr lang="en-US" sz="2000" dirty="0" smtClean="0"/>
              <a:t>Local and regional government, public safety, elementary and secondary education, health care, libraries, postsecondary education, community-based organizations, tourism, parks and recreation, agricultural, business, workforce organizations, and air pollution control or air quality management districts.</a:t>
            </a:r>
          </a:p>
          <a:p>
            <a:pPr>
              <a:buFont typeface="Arial" panose="020B0604020202020204" pitchFamily="34" charset="0"/>
              <a:buChar char="•"/>
              <a:defRPr/>
            </a:pPr>
            <a:r>
              <a:rPr lang="en-US" sz="2000" dirty="0"/>
              <a:t>Submission and Timelines  – TBD for new </a:t>
            </a:r>
            <a:r>
              <a:rPr lang="en-US" sz="2000" dirty="0" smtClean="0"/>
              <a:t>consortia.</a:t>
            </a:r>
            <a:endParaRPr lang="en-US" sz="2000" dirty="0"/>
          </a:p>
          <a:p>
            <a:pPr>
              <a:buFont typeface="Arial" panose="020B0604020202020204" pitchFamily="34" charset="0"/>
              <a:buChar char="•"/>
              <a:defRPr/>
            </a:pPr>
            <a:endParaRPr lang="en-US" sz="2400" dirty="0" smtClean="0"/>
          </a:p>
          <a:p>
            <a:pPr>
              <a:buFont typeface="Arial" panose="020B0604020202020204" pitchFamily="34" charset="0"/>
              <a:buChar char="•"/>
              <a:defRPr/>
            </a:pPr>
            <a:endParaRPr lang="en-US" sz="2400" dirty="0" smtClean="0"/>
          </a:p>
          <a:p>
            <a:pPr marL="0" indent="0">
              <a:buNone/>
            </a:pPr>
            <a:endParaRPr lang="en-US" sz="2400" dirty="0"/>
          </a:p>
        </p:txBody>
      </p:sp>
    </p:spTree>
    <p:extLst>
      <p:ext uri="{BB962C8B-B14F-4D97-AF65-F5344CB8AC3E}">
        <p14:creationId xmlns:p14="http://schemas.microsoft.com/office/powerpoint/2010/main" val="39601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55638"/>
          </a:xfrm>
        </p:spPr>
        <p:txBody>
          <a:bodyPr/>
          <a:lstStyle/>
          <a:p>
            <a:r>
              <a:rPr lang="en-US" dirty="0"/>
              <a:t>Broadband Public Housing Account</a:t>
            </a:r>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7</a:t>
            </a:fld>
            <a:endParaRPr lang="en-US" altLang="en-US" dirty="0"/>
          </a:p>
        </p:txBody>
      </p:sp>
      <p:sp>
        <p:nvSpPr>
          <p:cNvPr id="6" name="Content Placeholder 2"/>
          <p:cNvSpPr>
            <a:spLocks noGrp="1"/>
          </p:cNvSpPr>
          <p:nvPr>
            <p:ph idx="1"/>
          </p:nvPr>
        </p:nvSpPr>
        <p:spPr>
          <a:xfrm>
            <a:off x="457200" y="1981200"/>
            <a:ext cx="8229600" cy="3810000"/>
          </a:xfrm>
          <a:effectLst/>
        </p:spPr>
        <p:txBody>
          <a:bodyPr/>
          <a:lstStyle/>
          <a:p>
            <a:pPr>
              <a:buFont typeface="Arial" panose="020B0604020202020204" pitchFamily="34" charset="0"/>
              <a:buChar char="•"/>
              <a:defRPr/>
            </a:pPr>
            <a:r>
              <a:rPr lang="en-US" sz="2000" dirty="0" smtClean="0"/>
              <a:t>Provides grants dedicated to connect to a broadband network and adoption in publicly supported housing communities.</a:t>
            </a:r>
          </a:p>
          <a:p>
            <a:pPr>
              <a:buFont typeface="Arial" panose="020B0604020202020204" pitchFamily="34" charset="0"/>
              <a:buChar char="•"/>
              <a:defRPr/>
            </a:pPr>
            <a:r>
              <a:rPr lang="en-US" sz="2000" dirty="0" smtClean="0"/>
              <a:t>Eligible Applicants:</a:t>
            </a:r>
          </a:p>
          <a:p>
            <a:pPr lvl="1">
              <a:buFont typeface="Arial" panose="020B0604020202020204" pitchFamily="34" charset="0"/>
              <a:buChar char="•"/>
              <a:defRPr/>
            </a:pPr>
            <a:r>
              <a:rPr lang="en-US" sz="2000" dirty="0" smtClean="0"/>
              <a:t>A publicly supported community means a publicly-subsidized multifamily </a:t>
            </a:r>
            <a:r>
              <a:rPr lang="en-US" sz="2000" smtClean="0"/>
              <a:t>housing development </a:t>
            </a:r>
            <a:r>
              <a:rPr lang="en-US" sz="2000" dirty="0" smtClean="0"/>
              <a:t>wholly owned by either of the following two entities:</a:t>
            </a:r>
          </a:p>
          <a:p>
            <a:pPr marL="1014412" lvl="2" indent="-342900">
              <a:buAutoNum type="arabicParenR"/>
              <a:defRPr/>
            </a:pPr>
            <a:r>
              <a:rPr lang="en-US" sz="2000" dirty="0" smtClean="0"/>
              <a:t>A public housing agency, or</a:t>
            </a:r>
          </a:p>
          <a:p>
            <a:pPr marL="1014412" lvl="2" indent="-342900">
              <a:buAutoNum type="arabicParenR"/>
              <a:defRPr/>
            </a:pPr>
            <a:r>
              <a:rPr lang="en-US" sz="2000" dirty="0" smtClean="0"/>
              <a:t>An incorporated nonprofit organization that has received public funding to subsidize the construction or maintenance of housing occupied by residents whose annual income qualifies as “low” or “very low” income according to federal poverty guidelines.</a:t>
            </a:r>
          </a:p>
          <a:p>
            <a:pPr>
              <a:buFont typeface="Arial" panose="020B0604020202020204" pitchFamily="34" charset="0"/>
              <a:buChar char="•"/>
              <a:defRPr/>
            </a:pPr>
            <a:r>
              <a:rPr lang="en-US" sz="2000" dirty="0" smtClean="0"/>
              <a:t>Currently accepting applications.</a:t>
            </a:r>
          </a:p>
          <a:p>
            <a:pPr>
              <a:buFont typeface="Arial" panose="020B0604020202020204" pitchFamily="34" charset="0"/>
              <a:buChar char="•"/>
              <a:defRPr/>
            </a:pPr>
            <a:endParaRPr lang="en-US" sz="1800" dirty="0" smtClean="0"/>
          </a:p>
          <a:p>
            <a:pPr>
              <a:buFont typeface="Arial" panose="020B0604020202020204" pitchFamily="34" charset="0"/>
              <a:buChar char="•"/>
              <a:defRPr/>
            </a:pPr>
            <a:endParaRPr lang="en-US" sz="2200" dirty="0"/>
          </a:p>
          <a:p>
            <a:pPr marL="0" indent="0">
              <a:buNone/>
            </a:pPr>
            <a:endParaRPr lang="en-US" sz="2400" dirty="0"/>
          </a:p>
        </p:txBody>
      </p:sp>
    </p:spTree>
    <p:extLst>
      <p:ext uri="{BB962C8B-B14F-4D97-AF65-F5344CB8AC3E}">
        <p14:creationId xmlns:p14="http://schemas.microsoft.com/office/powerpoint/2010/main" val="3132203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55638"/>
          </a:xfrm>
        </p:spPr>
        <p:txBody>
          <a:bodyPr/>
          <a:lstStyle/>
          <a:p>
            <a:r>
              <a:rPr lang="en-US" dirty="0"/>
              <a:t>Broadband </a:t>
            </a:r>
            <a:r>
              <a:rPr lang="en-US" dirty="0" smtClean="0"/>
              <a:t>Adoption Account</a:t>
            </a:r>
            <a:endParaRPr lang="en-US" dirty="0"/>
          </a:p>
        </p:txBody>
      </p:sp>
      <p:sp>
        <p:nvSpPr>
          <p:cNvPr id="4" name="Slide Number Placeholder 3"/>
          <p:cNvSpPr>
            <a:spLocks noGrp="1"/>
          </p:cNvSpPr>
          <p:nvPr>
            <p:ph type="sldNum" sz="quarter" idx="12"/>
          </p:nvPr>
        </p:nvSpPr>
        <p:spPr/>
        <p:txBody>
          <a:bodyPr/>
          <a:lstStyle/>
          <a:p>
            <a:pPr>
              <a:defRPr/>
            </a:pPr>
            <a:fld id="{40B03CF8-9944-4A11-84EA-74D2EC8168A1}" type="slidenum">
              <a:rPr lang="en-US" altLang="en-US" smtClean="0"/>
              <a:pPr>
                <a:defRPr/>
              </a:pPr>
              <a:t>8</a:t>
            </a:fld>
            <a:endParaRPr lang="en-US" altLang="en-US" dirty="0"/>
          </a:p>
        </p:txBody>
      </p:sp>
      <p:sp>
        <p:nvSpPr>
          <p:cNvPr id="6" name="Content Placeholder 2"/>
          <p:cNvSpPr>
            <a:spLocks noGrp="1"/>
          </p:cNvSpPr>
          <p:nvPr>
            <p:ph idx="1"/>
          </p:nvPr>
        </p:nvSpPr>
        <p:spPr>
          <a:xfrm>
            <a:off x="457200" y="1981200"/>
            <a:ext cx="8229600" cy="3810000"/>
          </a:xfrm>
          <a:effectLst/>
        </p:spPr>
        <p:txBody>
          <a:bodyPr/>
          <a:lstStyle/>
          <a:p>
            <a:pPr>
              <a:buFont typeface="Arial" panose="020B0604020202020204" pitchFamily="34" charset="0"/>
              <a:buChar char="•"/>
              <a:defRPr/>
            </a:pPr>
            <a:r>
              <a:rPr lang="en-US" sz="2000" dirty="0" smtClean="0"/>
              <a:t>Provides grants to increase publicly available or after-school broadband access and digital inclusion.</a:t>
            </a:r>
          </a:p>
          <a:p>
            <a:pPr>
              <a:buFont typeface="Arial" panose="020B0604020202020204" pitchFamily="34" charset="0"/>
              <a:buChar char="•"/>
              <a:defRPr/>
            </a:pPr>
            <a:r>
              <a:rPr lang="en-US" sz="2000" dirty="0" smtClean="0"/>
              <a:t>Monies in this account shall not be used to subsidize the costs of providing broadband service to households. </a:t>
            </a:r>
          </a:p>
          <a:p>
            <a:pPr>
              <a:buFont typeface="Arial" panose="020B0604020202020204" pitchFamily="34" charset="0"/>
              <a:buChar char="•"/>
              <a:defRPr/>
            </a:pPr>
            <a:r>
              <a:rPr lang="en-US" sz="2000" dirty="0" smtClean="0"/>
              <a:t>Eligible Applicants</a:t>
            </a:r>
          </a:p>
          <a:p>
            <a:pPr lvl="1">
              <a:buFont typeface="Arial" panose="020B0604020202020204" pitchFamily="34" charset="0"/>
              <a:buChar char="•"/>
              <a:defRPr/>
            </a:pPr>
            <a:r>
              <a:rPr lang="en-US" sz="2000" dirty="0" smtClean="0"/>
              <a:t>Local governments, senior centers, schools, public libraries, nonprofit organizations, and community-based organizations with programs to increase publicly available or after school broadband access and digital inclusion, such as digital literacy training programs.</a:t>
            </a:r>
          </a:p>
          <a:p>
            <a:pPr eaLnBrk="1" hangingPunct="1">
              <a:lnSpc>
                <a:spcPct val="80000"/>
              </a:lnSpc>
              <a:spcAft>
                <a:spcPct val="50000"/>
              </a:spcAft>
              <a:buFont typeface="Wingdings" panose="05000000000000000000" pitchFamily="2" charset="2"/>
              <a:buChar char="§"/>
              <a:defRPr/>
            </a:pPr>
            <a:r>
              <a:rPr lang="en-US" altLang="en-US" sz="2000" kern="1200" dirty="0">
                <a:solidFill>
                  <a:srgbClr val="000000"/>
                </a:solidFill>
                <a:ea typeface="ＭＳ Ｐゴシック" pitchFamily="34" charset="-128"/>
              </a:rPr>
              <a:t>The Commission shall be ready to accept applications no later than July 1, 2018</a:t>
            </a:r>
          </a:p>
          <a:p>
            <a:pPr marL="0" indent="0">
              <a:buNone/>
              <a:defRPr/>
            </a:pPr>
            <a:endParaRPr lang="en-US" sz="1800" dirty="0" smtClean="0"/>
          </a:p>
          <a:p>
            <a:pPr>
              <a:buFont typeface="Arial" panose="020B0604020202020204" pitchFamily="34" charset="0"/>
              <a:buChar char="•"/>
              <a:defRPr/>
            </a:pPr>
            <a:endParaRPr lang="en-US" sz="2200" dirty="0"/>
          </a:p>
          <a:p>
            <a:pPr marL="0" indent="0">
              <a:buNone/>
            </a:pPr>
            <a:endParaRPr lang="en-US" sz="2400" dirty="0"/>
          </a:p>
        </p:txBody>
      </p:sp>
    </p:spTree>
    <p:extLst>
      <p:ext uri="{BB962C8B-B14F-4D97-AF65-F5344CB8AC3E}">
        <p14:creationId xmlns:p14="http://schemas.microsoft.com/office/powerpoint/2010/main" val="4253233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lstStyle/>
          <a:p>
            <a:pPr eaLnBrk="1" hangingPunct="1"/>
            <a:r>
              <a:rPr lang="en-US" sz="3600" dirty="0" smtClean="0">
                <a:solidFill>
                  <a:srgbClr val="3333FF"/>
                </a:solidFill>
              </a:rPr>
              <a:t>We Need Your Input!  </a:t>
            </a:r>
            <a:br>
              <a:rPr lang="en-US" sz="3600" dirty="0" smtClean="0">
                <a:solidFill>
                  <a:srgbClr val="3333FF"/>
                </a:solidFill>
              </a:rPr>
            </a:br>
            <a:r>
              <a:rPr lang="en-US" sz="3600" dirty="0" smtClean="0">
                <a:solidFill>
                  <a:srgbClr val="3333FF"/>
                </a:solidFill>
              </a:rPr>
              <a:t>Staff Proposal in R.12-10-012</a:t>
            </a:r>
            <a:endParaRPr lang="en-US" sz="3600" dirty="0">
              <a:solidFill>
                <a:srgbClr val="3333FF"/>
              </a:solidFill>
            </a:endParaRPr>
          </a:p>
        </p:txBody>
      </p:sp>
      <p:sp>
        <p:nvSpPr>
          <p:cNvPr id="3" name="Text Placeholder 2"/>
          <p:cNvSpPr>
            <a:spLocks noGrp="1"/>
          </p:cNvSpPr>
          <p:nvPr>
            <p:ph type="body" sz="half" idx="1"/>
          </p:nvPr>
        </p:nvSpPr>
        <p:spPr>
          <a:xfrm>
            <a:off x="381000" y="2209800"/>
            <a:ext cx="8534400" cy="4068763"/>
          </a:xfrm>
        </p:spPr>
        <p:txBody>
          <a:bodyPr/>
          <a:lstStyle/>
          <a:p>
            <a:pPr>
              <a:buFont typeface="Wingdings" panose="05000000000000000000" pitchFamily="2" charset="2"/>
              <a:buChar char="§"/>
            </a:pPr>
            <a:r>
              <a:rPr lang="en-US" sz="2000" dirty="0" smtClean="0"/>
              <a:t>Amended Scoping Memo and Ruling of Assigned Commissioner issued on February 14, 2018 (available </a:t>
            </a:r>
            <a:r>
              <a:rPr lang="en-US" sz="2000" dirty="0"/>
              <a:t>at </a:t>
            </a:r>
            <a:r>
              <a:rPr lang="en-US" sz="2000" u="sng" dirty="0">
                <a:hlinkClick r:id="rId3"/>
              </a:rPr>
              <a:t>http://docs.cpuc.ca.gov/SearchRes.aspx?DocFormat=ALL&amp;DocID=209743953</a:t>
            </a:r>
            <a:r>
              <a:rPr lang="en-US" sz="2000" dirty="0" smtClean="0"/>
              <a:t>)</a:t>
            </a:r>
          </a:p>
          <a:p>
            <a:pPr marL="0" indent="0">
              <a:buNone/>
            </a:pPr>
            <a:endParaRPr lang="en-US" sz="2000" dirty="0" smtClean="0"/>
          </a:p>
          <a:p>
            <a:pPr>
              <a:buFont typeface="Wingdings" panose="05000000000000000000" pitchFamily="2" charset="2"/>
              <a:buChar char="§"/>
            </a:pPr>
            <a:r>
              <a:rPr lang="en-US" sz="2000" dirty="0" smtClean="0"/>
              <a:t>Interested parties to file comments on the Staff Proposal to implement the program</a:t>
            </a:r>
          </a:p>
          <a:p>
            <a:pPr lvl="1">
              <a:buFont typeface="Courier New" panose="02070309020205020404" pitchFamily="49" charset="0"/>
              <a:buChar char="o"/>
            </a:pPr>
            <a:r>
              <a:rPr lang="en-US" sz="2000" dirty="0" smtClean="0"/>
              <a:t>Phase I:  Broadband Adoption, Public Housing and Loan Accounts (Comments due March 16; Reply Comments due April 2).</a:t>
            </a:r>
          </a:p>
          <a:p>
            <a:pPr lvl="1">
              <a:buFont typeface="Courier New" panose="02070309020205020404" pitchFamily="49" charset="0"/>
              <a:buChar char="o"/>
            </a:pPr>
            <a:r>
              <a:rPr lang="en-US" sz="2000" dirty="0" smtClean="0"/>
              <a:t>Phase II: Infrastructure, Line Extension and Consortia Accounts (Comments due April 16; Reply Comments due May 1).</a:t>
            </a:r>
            <a:endParaRPr lang="en-US" sz="2000" dirty="0"/>
          </a:p>
        </p:txBody>
      </p:sp>
      <p:sp>
        <p:nvSpPr>
          <p:cNvPr id="5" name="Slide Number Placeholder 4"/>
          <p:cNvSpPr>
            <a:spLocks noGrp="1"/>
          </p:cNvSpPr>
          <p:nvPr>
            <p:ph type="sldNum" sz="quarter" idx="12"/>
          </p:nvPr>
        </p:nvSpPr>
        <p:spPr/>
        <p:txBody>
          <a:bodyPr/>
          <a:lstStyle/>
          <a:p>
            <a:fld id="{00C523B9-B4C3-4CF1-9867-DAC23F88935D}" type="slidenum">
              <a:rPr lang="en-US" altLang="en-US" smtClean="0"/>
              <a:pPr/>
              <a:t>9</a:t>
            </a:fld>
            <a:endParaRPr lang="en-US" altLang="en-US" dirty="0"/>
          </a:p>
        </p:txBody>
      </p:sp>
    </p:spTree>
    <p:extLst>
      <p:ext uri="{BB962C8B-B14F-4D97-AF65-F5344CB8AC3E}">
        <p14:creationId xmlns:p14="http://schemas.microsoft.com/office/powerpoint/2010/main" val="537680352"/>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17602</TotalTime>
  <Words>1416</Words>
  <Application>Microsoft Office PowerPoint</Application>
  <PresentationFormat>On-screen Show (4:3)</PresentationFormat>
  <Paragraphs>162</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ＭＳ Ｐゴシック</vt:lpstr>
      <vt:lpstr>Arial</vt:lpstr>
      <vt:lpstr>Calibri</vt:lpstr>
      <vt:lpstr>Courier New</vt:lpstr>
      <vt:lpstr>Garamond</vt:lpstr>
      <vt:lpstr>Times New Roman</vt:lpstr>
      <vt:lpstr>Wingdings</vt:lpstr>
      <vt:lpstr>Edge</vt:lpstr>
      <vt:lpstr>Custom Design</vt:lpstr>
      <vt:lpstr> CALIFORNIA ADVANCED SERVICES FUND  </vt:lpstr>
      <vt:lpstr>California Advanced Services Fund (CASF) </vt:lpstr>
      <vt:lpstr>General Overview</vt:lpstr>
      <vt:lpstr>Broadband Infrastructure Grant Account</vt:lpstr>
      <vt:lpstr>Line Extension</vt:lpstr>
      <vt:lpstr>Rural and Urban Regional Broadband Consortia Grant Account</vt:lpstr>
      <vt:lpstr>Broadband Public Housing Account</vt:lpstr>
      <vt:lpstr>Broadband Adoption Account</vt:lpstr>
      <vt:lpstr>We Need Your Input!   Staff Proposal in R.12-10-012</vt:lpstr>
      <vt:lpstr>PowerPoint Presentation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Morris, Michael</dc:creator>
  <cp:lastModifiedBy>McReynolds, Cynthia</cp:lastModifiedBy>
  <cp:revision>783</cp:revision>
  <cp:lastPrinted>2018-03-12T22:56:25Z</cp:lastPrinted>
  <dcterms:created xsi:type="dcterms:W3CDTF">2005-01-05T19:13:14Z</dcterms:created>
  <dcterms:modified xsi:type="dcterms:W3CDTF">2018-03-26T20:56:42Z</dcterms:modified>
</cp:coreProperties>
</file>