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75" r:id="rId3"/>
    <p:sldId id="260" r:id="rId4"/>
    <p:sldId id="262" r:id="rId5"/>
    <p:sldId id="261" r:id="rId6"/>
    <p:sldId id="264" r:id="rId7"/>
    <p:sldId id="259" r:id="rId8"/>
    <p:sldId id="274" r:id="rId9"/>
    <p:sldId id="277" r:id="rId10"/>
    <p:sldId id="276" r:id="rId11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F Overview" id="{1E7DD9E6-8846-8448-AF36-6CA7C36D3FBC}">
          <p14:sldIdLst>
            <p14:sldId id="263"/>
            <p14:sldId id="275"/>
            <p14:sldId id="260"/>
            <p14:sldId id="262"/>
            <p14:sldId id="261"/>
            <p14:sldId id="264"/>
            <p14:sldId id="259"/>
            <p14:sldId id="274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4096">
          <p15:clr>
            <a:srgbClr val="A4A3A4"/>
          </p15:clr>
        </p15:guide>
        <p15:guide id="3" orient="horz" pos="3688">
          <p15:clr>
            <a:srgbClr val="A4A3A4"/>
          </p15:clr>
        </p15:guide>
        <p15:guide id="4" orient="horz" pos="760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pos="309">
          <p15:clr>
            <a:srgbClr val="A4A3A4"/>
          </p15:clr>
        </p15:guide>
        <p15:guide id="7" pos="7371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ROSS D" initials="JRD" lastIdx="3" clrIdx="0">
    <p:extLst>
      <p:ext uri="{19B8F6BF-5375-455C-9EA6-DF929625EA0E}">
        <p15:presenceInfo xmlns:p15="http://schemas.microsoft.com/office/powerpoint/2012/main" userId="S-1-5-21-2057499049-1289676208-1959431660-254319" providerId="AD"/>
      </p:ext>
    </p:extLst>
  </p:cmAuthor>
  <p:cmAuthor id="2" name="IJAMS, KATHRYN" initials="IK" lastIdx="1" clrIdx="1">
    <p:extLst>
      <p:ext uri="{19B8F6BF-5375-455C-9EA6-DF929625EA0E}">
        <p15:presenceInfo xmlns:p15="http://schemas.microsoft.com/office/powerpoint/2012/main" userId="S-1-5-21-2057499049-1289676208-1959431660-4940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009FDB"/>
    <a:srgbClr val="007A3E"/>
    <a:srgbClr val="F2F2F2"/>
    <a:srgbClr val="CF2A2A"/>
    <a:srgbClr val="EFEFEF"/>
    <a:srgbClr val="4CA90C"/>
    <a:srgbClr val="FFB81C"/>
    <a:srgbClr val="0C257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8929" autoAdjust="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>
        <p:guide orient="horz" pos="232"/>
        <p:guide orient="horz" pos="4096"/>
        <p:guide orient="horz" pos="3688"/>
        <p:guide orient="horz" pos="760"/>
        <p:guide orient="horz" pos="488"/>
        <p:guide pos="309"/>
        <p:guide pos="7371"/>
        <p:guide pos="3839"/>
      </p:guideLst>
    </p:cSldViewPr>
  </p:slideViewPr>
  <p:outlineViewPr>
    <p:cViewPr>
      <p:scale>
        <a:sx n="33" d="100"/>
        <a:sy n="33" d="100"/>
      </p:scale>
      <p:origin x="0" y="5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A5829C-7C6A-DF41-92FC-FE30E34D6DB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0A37F-B7DA-9E4D-A068-4D61982E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C7A9F4-9AF1-BE4F-A500-2756F848843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FD9196-B747-C840-B910-EBFFFCF7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2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799" y="594859"/>
            <a:ext cx="560982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927100"/>
            <a:ext cx="11209064" cy="1523098"/>
          </a:xfrm>
          <a:effectLst/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98798" y="2459736"/>
            <a:ext cx="11213719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474721"/>
            <a:ext cx="560982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1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12188825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798" y="1634067"/>
            <a:ext cx="11209064" cy="151553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12188825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798" y="1642533"/>
            <a:ext cx="1120906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4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798" y="1642533"/>
            <a:ext cx="1120906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774700"/>
            <a:ext cx="12188825" cy="6083300"/>
          </a:xfrm>
          <a:solidFill>
            <a:schemeClr val="bg2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798" y="1638300"/>
            <a:ext cx="11209064" cy="1516378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5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0939" y="1139370"/>
            <a:ext cx="11209064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22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0939" y="1139629"/>
            <a:ext cx="11209064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0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546025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239751" y="1139825"/>
            <a:ext cx="546025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8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546025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426" y="1206500"/>
            <a:ext cx="547469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6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210029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61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7661" y="1139546"/>
            <a:ext cx="53630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1139825"/>
            <a:ext cx="53630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6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8" y="1143000"/>
            <a:ext cx="699935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746809" y="1143000"/>
            <a:ext cx="395319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7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2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2"/>
                </a:solidFill>
              </a:rPr>
              <a:t> Property. All rights reserved.</a:t>
            </a:r>
            <a:r>
              <a:rPr lang="en-US" sz="600" dirty="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9064" y="594859"/>
            <a:ext cx="560982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63" y="939800"/>
            <a:ext cx="11209064" cy="151176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9063" y="2459736"/>
            <a:ext cx="11213719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064" y="3474721"/>
            <a:ext cx="560982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0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746809" y="1139825"/>
            <a:ext cx="395319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0940" y="1206501"/>
            <a:ext cx="6994062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1689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07753" y="1210029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687207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855021" y="1139825"/>
            <a:ext cx="3844981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7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210029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53630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37490" y="1118312"/>
            <a:ext cx="5362514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73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61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62" y="1117916"/>
            <a:ext cx="11213296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2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206500"/>
            <a:ext cx="12188825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80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500"/>
            <a:ext cx="6106601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94413" y="1206500"/>
            <a:ext cx="6094411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84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90939" y="3520578"/>
            <a:ext cx="1120906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61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87661" y="1206500"/>
            <a:ext cx="2844059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675693" y="1145571"/>
            <a:ext cx="802431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87661" y="3721100"/>
            <a:ext cx="2844059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675693" y="3632261"/>
            <a:ext cx="802431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66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90939" y="2690205"/>
            <a:ext cx="1120906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90939" y="4365061"/>
            <a:ext cx="1120906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90939" y="1209839"/>
            <a:ext cx="2844059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675693" y="1146867"/>
            <a:ext cx="802431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90939" y="2868174"/>
            <a:ext cx="2844059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3675693" y="2778378"/>
            <a:ext cx="802431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90939" y="4546625"/>
            <a:ext cx="2844059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3675693" y="4465965"/>
            <a:ext cx="802431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2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707" y="1209839"/>
            <a:ext cx="5360121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339882" y="1209839"/>
            <a:ext cx="5360121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707" y="3709989"/>
            <a:ext cx="5363083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3709989"/>
            <a:ext cx="5363083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1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42909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49699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07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706" y="1208088"/>
            <a:ext cx="3400552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4396253" y="1208088"/>
            <a:ext cx="3400552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8299451" y="1208088"/>
            <a:ext cx="3400552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486707" y="3692708"/>
            <a:ext cx="3405614" cy="225406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4393497" y="3692708"/>
            <a:ext cx="3405614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8300289" y="3692708"/>
            <a:ext cx="3405614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2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799" y="594859"/>
            <a:ext cx="5609823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939801"/>
            <a:ext cx="11209064" cy="1511763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8798" y="2459736"/>
            <a:ext cx="11213719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474721"/>
            <a:ext cx="560982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7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67640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8645" y="1209675"/>
            <a:ext cx="0" cy="4652786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019071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707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3412422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6332423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9239918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86707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3412422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6332423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9255280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7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2686647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07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86707" y="1118870"/>
            <a:ext cx="11209064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707" y="2624603"/>
            <a:ext cx="5363083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2623099"/>
            <a:ext cx="5363083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57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142909" y="2686647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049699" y="2686647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90939" y="1117981"/>
            <a:ext cx="11209064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707" y="2623098"/>
            <a:ext cx="3405614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393497" y="2623098"/>
            <a:ext cx="3405614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8300289" y="2623098"/>
            <a:ext cx="3405614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59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67640" y="2690651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3355" y="2690651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9019071" y="2690651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90939" y="1117981"/>
            <a:ext cx="11209064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86707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3412422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6338137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9263851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48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940" y="1210471"/>
            <a:ext cx="11213296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0939" y="1769550"/>
            <a:ext cx="5372818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27186" y="1769550"/>
            <a:ext cx="5372818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2624603"/>
            <a:ext cx="5363083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2623099"/>
            <a:ext cx="5363083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19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42909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49699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940" y="1210471"/>
            <a:ext cx="11213296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0939" y="1769550"/>
            <a:ext cx="3405614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393498" y="1769550"/>
            <a:ext cx="3405614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300289" y="1769550"/>
            <a:ext cx="3405614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490939" y="2623098"/>
            <a:ext cx="3405614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4393497" y="2623098"/>
            <a:ext cx="3405614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8300289" y="2623098"/>
            <a:ext cx="3405614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2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67640" y="1791167"/>
            <a:ext cx="0" cy="4073058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4413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019071" y="1780313"/>
            <a:ext cx="0" cy="408391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940" y="1210471"/>
            <a:ext cx="11213296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0939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412422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332423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255280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90939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3412422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6332423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9255280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98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8" y="1139825"/>
            <a:ext cx="7942744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8658470" y="1206500"/>
            <a:ext cx="3041533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26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8658470" y="1206500"/>
            <a:ext cx="3041533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0939" y="1206500"/>
            <a:ext cx="7937550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6460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89338" y="1458409"/>
            <a:ext cx="5347794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352209" y="1458409"/>
            <a:ext cx="5347794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8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9339" y="1142212"/>
            <a:ext cx="5347755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29005" y="1587384"/>
            <a:ext cx="487553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61399" y="1142212"/>
            <a:ext cx="5338604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586412" y="1587384"/>
            <a:ext cx="487553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3968" y="3217928"/>
            <a:ext cx="253934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742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type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743" y="5303520"/>
            <a:ext cx="8651774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3197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26395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89593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-1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63197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26395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89593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2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2"/>
                </a:solidFill>
              </a:rPr>
              <a:t> Property. All rights reserved.</a:t>
            </a:r>
            <a:r>
              <a:rPr lang="en-US" sz="600" dirty="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</a:t>
            </a:r>
            <a:r>
              <a:rPr lang="en-US" sz="600" baseline="0" dirty="0">
                <a:solidFill>
                  <a:schemeClr val="tx2"/>
                </a:solidFill>
              </a:rPr>
              <a:t> </a:t>
            </a:r>
            <a:r>
              <a:rPr lang="en-US" sz="600" dirty="0">
                <a:solidFill>
                  <a:schemeClr val="tx2"/>
                </a:solidFill>
              </a:rPr>
              <a:t>All other marks are the property of their respective owners.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9742" y="4581144"/>
            <a:ext cx="11213719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88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0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98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071100" y="6078714"/>
            <a:ext cx="2117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31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2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071100" y="6078714"/>
            <a:ext cx="2117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83483" y="2212383"/>
            <a:ext cx="4821858" cy="2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7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287000" y="6078714"/>
            <a:ext cx="1901825" cy="7792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31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2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287000" y="6078714"/>
            <a:ext cx="1901825" cy="7792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83483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1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1" y="1"/>
            <a:ext cx="434872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579100" y="6078714"/>
            <a:ext cx="1609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31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1" y="1"/>
            <a:ext cx="434872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579100" y="6078714"/>
            <a:ext cx="1609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83483" y="2212383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00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87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8AD16503-5143-4820-9D84-AAE8217BF6BF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6B79B-9825-46D4-9DEC-8F90C98A4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12188825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2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2"/>
                </a:solidFill>
              </a:rPr>
              <a:t> Property. All rights reserved.</a:t>
            </a:r>
            <a:r>
              <a:rPr lang="en-US" sz="600" dirty="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798" y="4581144"/>
            <a:ext cx="11213719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63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8AD16503-5143-4820-9D84-AAE8217BF6BF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6B79B-9825-46D4-9DEC-8F90C98A4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15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218883" y="6334573"/>
            <a:ext cx="7696312" cy="293688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marL="12700" marR="6350"/>
            <a:r>
              <a:rPr lang="en-US">
                <a:solidFill>
                  <a:srgbClr val="FFFFFF"/>
                </a:solidFill>
              </a:rPr>
              <a:t>©</a:t>
            </a:r>
            <a:r>
              <a:rPr lang="en-US" spc="-5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201</a:t>
            </a:r>
            <a:r>
              <a:rPr lang="en-US" spc="-5">
                <a:solidFill>
                  <a:srgbClr val="FFFFFF"/>
                </a:solidFill>
              </a:rPr>
              <a:t>4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</a:t>
            </a:r>
            <a:r>
              <a:rPr lang="en-US" spc="-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Int</a:t>
            </a:r>
            <a:r>
              <a:rPr lang="en-US">
                <a:solidFill>
                  <a:srgbClr val="FFFFFF"/>
                </a:solidFill>
              </a:rPr>
              <a:t>e</a:t>
            </a:r>
            <a:r>
              <a:rPr lang="en-US" spc="-5">
                <a:solidFill>
                  <a:srgbClr val="FFFFFF"/>
                </a:solidFill>
              </a:rPr>
              <a:t>l</a:t>
            </a:r>
            <a:r>
              <a:rPr lang="en-US" spc="-10">
                <a:solidFill>
                  <a:srgbClr val="FFFFFF"/>
                </a:solidFill>
              </a:rPr>
              <a:t>l</a:t>
            </a:r>
            <a:r>
              <a:rPr lang="en-US" spc="-5">
                <a:solidFill>
                  <a:srgbClr val="FFFFFF"/>
                </a:solidFill>
              </a:rPr>
              <a:t>ectu</a:t>
            </a:r>
            <a:r>
              <a:rPr lang="en-US">
                <a:solidFill>
                  <a:srgbClr val="FFFFFF"/>
                </a:solidFill>
              </a:rPr>
              <a:t>al </a:t>
            </a:r>
            <a:r>
              <a:rPr lang="en-US" spc="-5">
                <a:solidFill>
                  <a:srgbClr val="FFFFFF"/>
                </a:solidFill>
              </a:rPr>
              <a:t>P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ope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ty</a:t>
            </a:r>
            <a:r>
              <a:rPr lang="en-US">
                <a:solidFill>
                  <a:srgbClr val="FFFFFF"/>
                </a:solidFill>
              </a:rPr>
              <a:t>.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A</a:t>
            </a:r>
            <a:r>
              <a:rPr lang="en-US" spc="-5">
                <a:solidFill>
                  <a:srgbClr val="FFFFFF"/>
                </a:solidFill>
              </a:rPr>
              <a:t>l</a:t>
            </a:r>
            <a:r>
              <a:rPr lang="en-US">
                <a:solidFill>
                  <a:srgbClr val="FFFFFF"/>
                </a:solidFill>
              </a:rPr>
              <a:t>l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>
                <a:solidFill>
                  <a:srgbClr val="FFFFFF"/>
                </a:solidFill>
              </a:rPr>
              <a:t>g</a:t>
            </a:r>
            <a:r>
              <a:rPr lang="en-US" spc="-5">
                <a:solidFill>
                  <a:srgbClr val="FFFFFF"/>
                </a:solidFill>
              </a:rPr>
              <a:t>ht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e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-5">
                <a:solidFill>
                  <a:srgbClr val="FFFFFF"/>
                </a:solidFill>
              </a:rPr>
              <a:t>e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ve</a:t>
            </a:r>
            <a:r>
              <a:rPr lang="en-US" spc="-10">
                <a:solidFill>
                  <a:srgbClr val="FFFFFF"/>
                </a:solidFill>
              </a:rPr>
              <a:t>d</a:t>
            </a:r>
            <a:r>
              <a:rPr lang="en-US">
                <a:solidFill>
                  <a:srgbClr val="FFFFFF"/>
                </a:solidFill>
              </a:rPr>
              <a:t>.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 a</a:t>
            </a:r>
            <a:r>
              <a:rPr lang="en-US" spc="-5">
                <a:solidFill>
                  <a:srgbClr val="FFFFFF"/>
                </a:solidFill>
              </a:rPr>
              <a:t>n</a:t>
            </a:r>
            <a:r>
              <a:rPr lang="en-US">
                <a:solidFill>
                  <a:srgbClr val="FFFFFF"/>
                </a:solidFill>
              </a:rPr>
              <a:t>d</a:t>
            </a:r>
            <a:r>
              <a:rPr lang="en-US" spc="-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the 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 </a:t>
            </a:r>
            <a:r>
              <a:rPr lang="en-US" spc="-10">
                <a:solidFill>
                  <a:srgbClr val="FFFFFF"/>
                </a:solidFill>
              </a:rPr>
              <a:t>l</a:t>
            </a:r>
            <a:r>
              <a:rPr lang="en-US" spc="-5">
                <a:solidFill>
                  <a:srgbClr val="FFFFFF"/>
                </a:solidFill>
              </a:rPr>
              <a:t>o</a:t>
            </a:r>
            <a:r>
              <a:rPr lang="en-US">
                <a:solidFill>
                  <a:srgbClr val="FFFFFF"/>
                </a:solidFill>
              </a:rPr>
              <a:t>go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e</a:t>
            </a:r>
            <a:r>
              <a:rPr lang="en-US" spc="5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t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>
                <a:solidFill>
                  <a:srgbClr val="FFFFFF"/>
                </a:solidFill>
              </a:rPr>
              <a:t>a</a:t>
            </a:r>
            <a:r>
              <a:rPr lang="en-US" spc="-5">
                <a:solidFill>
                  <a:srgbClr val="FFFFFF"/>
                </a:solidFill>
              </a:rPr>
              <a:t>dema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k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o</a:t>
            </a:r>
            <a:r>
              <a:rPr lang="en-US">
                <a:solidFill>
                  <a:srgbClr val="FFFFFF"/>
                </a:solidFill>
              </a:rPr>
              <a:t>f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 </a:t>
            </a:r>
            <a:r>
              <a:rPr lang="en-US" spc="-5">
                <a:solidFill>
                  <a:srgbClr val="FFFFFF"/>
                </a:solidFill>
              </a:rPr>
              <a:t>Int</a:t>
            </a:r>
            <a:r>
              <a:rPr lang="en-US">
                <a:solidFill>
                  <a:srgbClr val="FFFFFF"/>
                </a:solidFill>
              </a:rPr>
              <a:t>e</a:t>
            </a:r>
            <a:r>
              <a:rPr lang="en-US" spc="-5">
                <a:solidFill>
                  <a:srgbClr val="FFFFFF"/>
                </a:solidFill>
              </a:rPr>
              <a:t>l</a:t>
            </a:r>
            <a:r>
              <a:rPr lang="en-US" spc="-10">
                <a:solidFill>
                  <a:srgbClr val="FFFFFF"/>
                </a:solidFill>
              </a:rPr>
              <a:t>l</a:t>
            </a:r>
            <a:r>
              <a:rPr lang="en-US" spc="-5">
                <a:solidFill>
                  <a:srgbClr val="FFFFFF"/>
                </a:solidFill>
              </a:rPr>
              <a:t>ectu</a:t>
            </a:r>
            <a:r>
              <a:rPr lang="en-US">
                <a:solidFill>
                  <a:srgbClr val="FFFFFF"/>
                </a:solidFill>
              </a:rPr>
              <a:t>al </a:t>
            </a:r>
            <a:r>
              <a:rPr lang="en-US" spc="-5">
                <a:solidFill>
                  <a:srgbClr val="FFFFFF"/>
                </a:solidFill>
              </a:rPr>
              <a:t>P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ope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ty</a:t>
            </a:r>
            <a:r>
              <a:rPr lang="en-US">
                <a:solidFill>
                  <a:srgbClr val="FFFFFF"/>
                </a:solidFill>
              </a:rPr>
              <a:t>.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 </a:t>
            </a:r>
            <a:r>
              <a:rPr lang="en-US" spc="-5">
                <a:solidFill>
                  <a:srgbClr val="FFFFFF"/>
                </a:solidFill>
              </a:rPr>
              <a:t>P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op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 spc="-5">
                <a:solidFill>
                  <a:srgbClr val="FFFFFF"/>
                </a:solidFill>
              </a:rPr>
              <a:t>eta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y</a:t>
            </a:r>
            <a:r>
              <a:rPr lang="en-US" spc="35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(Inte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n</a:t>
            </a:r>
            <a:r>
              <a:rPr lang="en-US">
                <a:solidFill>
                  <a:srgbClr val="FFFFFF"/>
                </a:solidFill>
              </a:rPr>
              <a:t>al </a:t>
            </a:r>
            <a:r>
              <a:rPr lang="en-US" spc="-5">
                <a:solidFill>
                  <a:srgbClr val="FFFFFF"/>
                </a:solidFill>
              </a:rPr>
              <a:t>Use</a:t>
            </a:r>
            <a:r>
              <a:rPr lang="en-US" spc="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O</a:t>
            </a:r>
            <a:r>
              <a:rPr lang="en-US" spc="-5">
                <a:solidFill>
                  <a:srgbClr val="FFFFFF"/>
                </a:solidFill>
              </a:rPr>
              <a:t>n</a:t>
            </a:r>
            <a:r>
              <a:rPr lang="en-US" spc="-10">
                <a:solidFill>
                  <a:srgbClr val="FFFFFF"/>
                </a:solidFill>
              </a:rPr>
              <a:t>l</a:t>
            </a:r>
            <a:r>
              <a:rPr lang="en-US" spc="-5">
                <a:solidFill>
                  <a:srgbClr val="FFFFFF"/>
                </a:solidFill>
              </a:rPr>
              <a:t>y</a:t>
            </a:r>
            <a:r>
              <a:rPr lang="en-US">
                <a:solidFill>
                  <a:srgbClr val="FFFFFF"/>
                </a:solidFill>
              </a:rPr>
              <a:t>)</a:t>
            </a:r>
            <a:r>
              <a:rPr lang="en-US" spc="5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N</a:t>
            </a:r>
            <a:r>
              <a:rPr lang="en-US" spc="-5">
                <a:solidFill>
                  <a:srgbClr val="FFFFFF"/>
                </a:solidFill>
              </a:rPr>
              <a:t>ot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for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u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-5">
                <a:solidFill>
                  <a:srgbClr val="FFFFFF"/>
                </a:solidFill>
              </a:rPr>
              <a:t>e or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d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-10">
                <a:solidFill>
                  <a:srgbClr val="FFFFFF"/>
                </a:solidFill>
              </a:rPr>
              <a:t>cl</a:t>
            </a:r>
            <a:r>
              <a:rPr lang="en-US" spc="-5">
                <a:solidFill>
                  <a:srgbClr val="FFFFFF"/>
                </a:solidFill>
              </a:rPr>
              <a:t>o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-5">
                <a:solidFill>
                  <a:srgbClr val="FFFFFF"/>
                </a:solidFill>
              </a:rPr>
              <a:t>u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e</a:t>
            </a:r>
            <a:r>
              <a:rPr lang="en-US" spc="2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out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 spc="-5">
                <a:solidFill>
                  <a:srgbClr val="FFFFFF"/>
                </a:solidFill>
              </a:rPr>
              <a:t>de the</a:t>
            </a:r>
            <a:r>
              <a:rPr lang="en-US" spc="5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</a:t>
            </a:r>
            <a:r>
              <a:rPr lang="en-US" spc="-10">
                <a:solidFill>
                  <a:srgbClr val="FFFFFF"/>
                </a:solidFill>
              </a:rPr>
              <a:t> c</a:t>
            </a:r>
            <a:r>
              <a:rPr lang="en-US" spc="-5">
                <a:solidFill>
                  <a:srgbClr val="FFFFFF"/>
                </a:solidFill>
              </a:rPr>
              <a:t>o</a:t>
            </a:r>
            <a:r>
              <a:rPr lang="en-US">
                <a:solidFill>
                  <a:srgbClr val="FFFFFF"/>
                </a:solidFill>
              </a:rPr>
              <a:t>m</a:t>
            </a:r>
            <a:r>
              <a:rPr lang="en-US" spc="-5">
                <a:solidFill>
                  <a:srgbClr val="FFFFFF"/>
                </a:solidFill>
              </a:rPr>
              <a:t>p</a:t>
            </a:r>
            <a:r>
              <a:rPr lang="en-US">
                <a:solidFill>
                  <a:srgbClr val="FFFFFF"/>
                </a:solidFill>
              </a:rPr>
              <a:t>a</a:t>
            </a:r>
            <a:r>
              <a:rPr lang="en-US" spc="-5">
                <a:solidFill>
                  <a:srgbClr val="FFFFFF"/>
                </a:solidFill>
              </a:rPr>
              <a:t>n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 spc="-5">
                <a:solidFill>
                  <a:srgbClr val="FFFFFF"/>
                </a:solidFill>
              </a:rPr>
              <a:t>es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ex</a:t>
            </a:r>
            <a:r>
              <a:rPr lang="en-US" spc="-10">
                <a:solidFill>
                  <a:srgbClr val="FFFFFF"/>
                </a:solidFill>
              </a:rPr>
              <a:t>c</a:t>
            </a:r>
            <a:r>
              <a:rPr lang="en-US" spc="-5">
                <a:solidFill>
                  <a:srgbClr val="FFFFFF"/>
                </a:solidFill>
              </a:rPr>
              <a:t>e</a:t>
            </a:r>
            <a:r>
              <a:rPr lang="en-US" spc="-10">
                <a:solidFill>
                  <a:srgbClr val="FFFFFF"/>
                </a:solidFill>
              </a:rPr>
              <a:t>p</a:t>
            </a:r>
            <a:r>
              <a:rPr lang="en-US" spc="-5">
                <a:solidFill>
                  <a:srgbClr val="FFFFFF"/>
                </a:solidFill>
              </a:rPr>
              <a:t>t under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w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 spc="-5">
                <a:solidFill>
                  <a:srgbClr val="FFFFFF"/>
                </a:solidFill>
              </a:rPr>
              <a:t>tten</a:t>
            </a:r>
            <a:r>
              <a:rPr lang="en-US" spc="-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>
                <a:solidFill>
                  <a:srgbClr val="FFFFFF"/>
                </a:solidFill>
              </a:rPr>
              <a:t>g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ee</a:t>
            </a:r>
            <a:r>
              <a:rPr lang="en-US">
                <a:solidFill>
                  <a:srgbClr val="FFFFFF"/>
                </a:solidFill>
              </a:rPr>
              <a:t>ment.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35919" y="6302347"/>
            <a:ext cx="448617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lang="en-US" b="1" smtClean="0">
                <a:solidFill>
                  <a:srgbClr val="FFFFFF"/>
                </a:solidFill>
                <a:cs typeface="Calibri"/>
              </a:rPr>
              <a:pPr marL="25400"/>
              <a:t>‹#›</a:t>
            </a:fld>
            <a:endParaRPr lang="en-US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Footer Placeholder 6"/>
          <p:cNvSpPr txBox="1">
            <a:spLocks/>
          </p:cNvSpPr>
          <p:nvPr userDrawn="1"/>
        </p:nvSpPr>
        <p:spPr>
          <a:xfrm>
            <a:off x="1218883" y="6334573"/>
            <a:ext cx="7696312" cy="2916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66666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00" dirty="0"/>
              <a:t>AT&amp;T Proprietary (Restricted)</a:t>
            </a:r>
          </a:p>
          <a:p>
            <a:r>
              <a:rPr lang="en-US" sz="600" dirty="0"/>
              <a:t>Only for use by authorized individuals or designated teams within the AT&amp;T companies and not for general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7299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3197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26395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89593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-1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63197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26395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89593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8798" y="4581144"/>
            <a:ext cx="11213719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1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12188825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798" y="4581144"/>
            <a:ext cx="11213719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4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4979" y="6075784"/>
            <a:ext cx="661784" cy="496467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88825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Globe logo and footer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798" y="3276600"/>
            <a:ext cx="11209064" cy="15107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798" y="4809744"/>
            <a:ext cx="10885298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9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12188825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03030" y="1642533"/>
            <a:ext cx="1120906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897" y="6398261"/>
            <a:ext cx="294066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000"/>
              </a:lnSpc>
              <a:defRPr sz="800" b="0">
                <a:solidFill>
                  <a:schemeClr val="tx2"/>
                </a:solidFill>
                <a:latin typeface="+mn-lt"/>
                <a:cs typeface="ATT Aleck Sans" panose="020B0503020203020204" pitchFamily="34" charset="0"/>
              </a:defRPr>
            </a:lvl1pPr>
          </a:lstStyle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939" y="1139001"/>
            <a:ext cx="11209064" cy="480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321786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24" r:id="rId3"/>
    <p:sldLayoutId id="2147483721" r:id="rId4"/>
    <p:sldLayoutId id="2147483717" r:id="rId5"/>
    <p:sldLayoutId id="2147483729" r:id="rId6"/>
    <p:sldLayoutId id="2147483730" r:id="rId7"/>
    <p:sldLayoutId id="2147483722" r:id="rId8"/>
    <p:sldLayoutId id="2147483718" r:id="rId9"/>
    <p:sldLayoutId id="2147483720" r:id="rId10"/>
    <p:sldLayoutId id="2147483727" r:id="rId11"/>
    <p:sldLayoutId id="2147483728" r:id="rId12"/>
    <p:sldLayoutId id="2147483719" r:id="rId13"/>
    <p:sldLayoutId id="2147483650" r:id="rId14"/>
    <p:sldLayoutId id="2147483701" r:id="rId15"/>
    <p:sldLayoutId id="2147483691" r:id="rId16"/>
    <p:sldLayoutId id="2147483731" r:id="rId17"/>
    <p:sldLayoutId id="2147483698" r:id="rId18"/>
    <p:sldLayoutId id="2147483695" r:id="rId19"/>
    <p:sldLayoutId id="2147483732" r:id="rId20"/>
    <p:sldLayoutId id="2147483699" r:id="rId21"/>
    <p:sldLayoutId id="2147483700" r:id="rId22"/>
    <p:sldLayoutId id="2147483702" r:id="rId23"/>
    <p:sldLayoutId id="2147483679" r:id="rId24"/>
    <p:sldLayoutId id="2147483697" r:id="rId25"/>
    <p:sldLayoutId id="2147483689" r:id="rId26"/>
    <p:sldLayoutId id="2147483703" r:id="rId27"/>
    <p:sldLayoutId id="2147483707" r:id="rId28"/>
    <p:sldLayoutId id="2147483713" r:id="rId29"/>
    <p:sldLayoutId id="2147483714" r:id="rId30"/>
    <p:sldLayoutId id="2147483704" r:id="rId31"/>
    <p:sldLayoutId id="2147483705" r:id="rId32"/>
    <p:sldLayoutId id="2147483706" r:id="rId33"/>
    <p:sldLayoutId id="2147483712" r:id="rId34"/>
    <p:sldLayoutId id="2147483710" r:id="rId35"/>
    <p:sldLayoutId id="2147483711" r:id="rId36"/>
    <p:sldLayoutId id="2147483723" r:id="rId37"/>
    <p:sldLayoutId id="2147483733" r:id="rId38"/>
    <p:sldLayoutId id="2147483696" r:id="rId39"/>
    <p:sldLayoutId id="2147483654" r:id="rId40"/>
    <p:sldLayoutId id="2147483655" r:id="rId41"/>
    <p:sldLayoutId id="2147483660" r:id="rId42"/>
    <p:sldLayoutId id="2147483737" r:id="rId43"/>
    <p:sldLayoutId id="2147483734" r:id="rId44"/>
    <p:sldLayoutId id="2147483738" r:id="rId45"/>
    <p:sldLayoutId id="2147483736" r:id="rId46"/>
    <p:sldLayoutId id="2147483739" r:id="rId47"/>
    <p:sldLayoutId id="2147483740" r:id="rId48"/>
    <p:sldLayoutId id="2147483741" r:id="rId49"/>
    <p:sldLayoutId id="2147483742" r:id="rId50"/>
    <p:sldLayoutId id="2147483743" r:id="rId51"/>
  </p:sldLayoutIdLst>
  <p:hf hdr="0" ftr="0" dt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sz="1800" kern="1200">
          <a:solidFill>
            <a:schemeClr val="tx2"/>
          </a:solidFill>
          <a:latin typeface="+mn-lt"/>
          <a:ea typeface="+mj-ea"/>
          <a:cs typeface="ATT Aleck Sans" panose="020B0503020203020204" pitchFamily="34" charset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2pPr>
      <a:lvl3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3pPr>
      <a:lvl4pPr marL="457200" indent="-2317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4pPr>
      <a:lvl5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73" userDrawn="1">
          <p15:clr>
            <a:srgbClr val="F26B43"/>
          </p15:clr>
        </p15:guide>
        <p15:guide id="4" orient="horz" pos="743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  <p15:guide id="6" orient="horz" pos="4091" userDrawn="1">
          <p15:clr>
            <a:srgbClr val="F26B43"/>
          </p15:clr>
        </p15:guide>
        <p15:guide id="7" pos="231" userDrawn="1">
          <p15:clr>
            <a:srgbClr val="F26B43"/>
          </p15:clr>
        </p15:guide>
        <p15:guide id="8" pos="55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t.com/internet/fixed-wireless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40341" y="575567"/>
            <a:ext cx="11418370" cy="768350"/>
          </a:xfrm>
        </p:spPr>
        <p:txBody>
          <a:bodyPr/>
          <a:lstStyle/>
          <a:p>
            <a:r>
              <a:rPr lang="en-US" sz="2399" b="1" dirty="0">
                <a:solidFill>
                  <a:schemeClr val="tx1"/>
                </a:solidFill>
                <a:latin typeface="OmnesATTIIMedium" panose="02000000000000000000" pitchFamily="50" charset="0"/>
                <a:ea typeface="+mn-ea"/>
                <a:cs typeface="+mn-cs"/>
              </a:rPr>
              <a:t>Overview of the FCC’s CAF II program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6953" y="1180955"/>
            <a:ext cx="6962114" cy="21390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>
                <a:solidFill>
                  <a:schemeClr val="accent5"/>
                </a:solidFill>
              </a:rPr>
              <a:t>Build-Out Commitment over a 5 year period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40% coverage in each state by end of 2017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60% by 2018, 80% by 2019, 100% by 2020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Need to be able to provide service within 10 days of order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Minimum 10Mbps downstream </a:t>
            </a:r>
            <a:r>
              <a:rPr lang="en-US" dirty="0">
                <a:solidFill>
                  <a:srgbClr val="191919"/>
                </a:solidFill>
              </a:rPr>
              <a:t>&amp; 1Mbps upstream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170GB </a:t>
            </a:r>
            <a:r>
              <a:rPr lang="en-US" dirty="0">
                <a:solidFill>
                  <a:srgbClr val="191919"/>
                </a:solidFill>
              </a:rPr>
              <a:t>monthly usage required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8432" y="3720090"/>
            <a:ext cx="1008556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664" indent="-285664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i="1" u="sng" dirty="0">
                <a:solidFill>
                  <a:schemeClr val="tx2"/>
                </a:solidFill>
              </a:rPr>
              <a:t>In California, AT&amp;T will use the CAF II support to offer high-speed Internet access to more than 141,000 homes and small businesses in the FCC-specified census blocks. </a:t>
            </a:r>
            <a:r>
              <a:rPr lang="en-US" i="1" dirty="0">
                <a:solidFill>
                  <a:schemeClr val="tx2"/>
                </a:solidFill>
              </a:rPr>
              <a:t> </a:t>
            </a:r>
          </a:p>
          <a:p>
            <a:pPr>
              <a:buClr>
                <a:srgbClr val="00B0F0"/>
              </a:buClr>
            </a:pPr>
            <a:endParaRPr lang="en-US" i="1" dirty="0">
              <a:solidFill>
                <a:schemeClr val="tx2"/>
              </a:solidFill>
            </a:endParaRPr>
          </a:p>
          <a:p>
            <a:pPr marL="285664" indent="-285664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AT&amp;T FWI service will support speeds of at least 10 </a:t>
            </a:r>
            <a:r>
              <a:rPr lang="en-US" dirty="0" err="1">
                <a:solidFill>
                  <a:schemeClr val="tx2"/>
                </a:solidFill>
              </a:rPr>
              <a:t>Mbps</a:t>
            </a:r>
            <a:r>
              <a:rPr lang="en-US" dirty="0">
                <a:solidFill>
                  <a:schemeClr val="tx2"/>
                </a:solidFill>
              </a:rPr>
              <a:t> download and 1 </a:t>
            </a:r>
            <a:r>
              <a:rPr lang="en-US" dirty="0" err="1">
                <a:solidFill>
                  <a:schemeClr val="tx2"/>
                </a:solidFill>
              </a:rPr>
              <a:t>Mbps</a:t>
            </a:r>
            <a:r>
              <a:rPr lang="en-US" dirty="0">
                <a:solidFill>
                  <a:schemeClr val="tx2"/>
                </a:solidFill>
              </a:rPr>
              <a:t> upload. </a:t>
            </a:r>
          </a:p>
          <a:p>
            <a:pPr>
              <a:buClr>
                <a:srgbClr val="00B0F0"/>
              </a:buClr>
            </a:pPr>
            <a:endParaRPr lang="en-US" dirty="0">
              <a:solidFill>
                <a:schemeClr val="tx2"/>
              </a:solidFill>
            </a:endParaRPr>
          </a:p>
          <a:p>
            <a:pPr marL="285664" indent="-285664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AT&amp;T’s Fixed Wireless Internet is a service that uses a fixed-wireless “last mile” connection between the fiber at a cell tower and the customer premises to provide high-speed Internet access. </a:t>
            </a:r>
          </a:p>
        </p:txBody>
      </p:sp>
    </p:spTree>
    <p:extLst>
      <p:ext uri="{BB962C8B-B14F-4D97-AF65-F5344CB8AC3E}">
        <p14:creationId xmlns:p14="http://schemas.microsoft.com/office/powerpoint/2010/main" val="397507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8957" y="2252869"/>
            <a:ext cx="10071652" cy="2708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/>
                </a:solidFill>
                <a:latin typeface="OmnesATTIIMedium" panose="02000000000000000000" pitchFamily="50" charset="0"/>
              </a:rPr>
              <a:t>To determine eligibility, interested consumers living in the counties listed here may call toll-free 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/>
                </a:solidFill>
                <a:latin typeface="OmnesATTIIMedium" panose="02000000000000000000" pitchFamily="50" charset="0"/>
              </a:rPr>
              <a:t>1-877-990-0041 or visit the following </a:t>
            </a:r>
            <a:r>
              <a:rPr lang="en-US" sz="3200" dirty="0" err="1">
                <a:solidFill>
                  <a:schemeClr val="accent4"/>
                </a:solidFill>
                <a:latin typeface="OmnesATTIIMedium" panose="02000000000000000000" pitchFamily="50" charset="0"/>
              </a:rPr>
              <a:t>url</a:t>
            </a:r>
            <a:r>
              <a:rPr lang="en-US" sz="3200" dirty="0">
                <a:solidFill>
                  <a:schemeClr val="accent4"/>
                </a:solidFill>
                <a:latin typeface="OmnesATTIIMedium" panose="02000000000000000000" pitchFamily="50" charset="0"/>
              </a:rPr>
              <a:t> for more information: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/>
                </a:solidFill>
                <a:latin typeface="OmnesATTIIMedium" panose="02000000000000000000" pitchFamily="50" charset="0"/>
              </a:rPr>
              <a:t>  </a:t>
            </a:r>
            <a:r>
              <a:rPr lang="en-US" sz="3200" dirty="0">
                <a:solidFill>
                  <a:schemeClr val="tx2"/>
                </a:solidFill>
                <a:latin typeface="OmnesATTIIMedium" panose="02000000000000000000" pitchFamily="50" charset="0"/>
                <a:hlinkClick r:id="rId2"/>
              </a:rPr>
              <a:t>https://www.att.com/internet/fixed-wireless.html</a:t>
            </a:r>
            <a:r>
              <a:rPr lang="en-US" sz="3200" dirty="0">
                <a:solidFill>
                  <a:schemeClr val="tx2"/>
                </a:solidFill>
                <a:latin typeface="OmnesATTIIMedium" panose="020000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408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/>
            <a:fld id="{81D60167-4931-47E6-BA6A-407CBD079E47}" type="slidenum">
              <a:rPr lang="en-US" b="1" smtClean="0">
                <a:solidFill>
                  <a:srgbClr val="FFFFFF"/>
                </a:solidFill>
                <a:cs typeface="Calibri"/>
              </a:rPr>
              <a:pPr marL="25400"/>
              <a:t>2</a:t>
            </a:fld>
            <a:endParaRPr lang="en-US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181" y="1469265"/>
            <a:ext cx="9460871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Majority of AT&amp;T’s CAF II deployment is through Fixed Wireless Internet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Fixed Wireless Internet (FWI) is a service that uses a fixed-wireless “last mile” connection between the fiber at a cell tower and the customer premises to provide high-speed Internet access.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This service supports speeds of at least 10 </a:t>
            </a:r>
            <a:r>
              <a:rPr lang="en-US" dirty="0" err="1">
                <a:solidFill>
                  <a:schemeClr val="tx2"/>
                </a:solidFill>
              </a:rPr>
              <a:t>Mbps</a:t>
            </a:r>
            <a:r>
              <a:rPr lang="en-US" dirty="0">
                <a:solidFill>
                  <a:schemeClr val="tx2"/>
                </a:solidFill>
              </a:rPr>
              <a:t> download and 1 </a:t>
            </a:r>
            <a:r>
              <a:rPr lang="en-US" dirty="0" err="1">
                <a:solidFill>
                  <a:schemeClr val="tx2"/>
                </a:solidFill>
              </a:rPr>
              <a:t>Mbps</a:t>
            </a:r>
            <a:r>
              <a:rPr lang="en-US" dirty="0">
                <a:solidFill>
                  <a:schemeClr val="tx2"/>
                </a:solidFill>
              </a:rPr>
              <a:t> upload.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Customers will also have the ability to bundle DirecTV video services and/or AT&amp;T postpaid wireless services seamlessly with AT&amp;T Fixed Wireless Internet.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Current pricing is $50-$70/month depending on bundling. Lifeline discount available for eligible customers.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service will require the installation of a small wireless antenna at the customer premise that will connect to a wireless router in the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Cell coverage expansion – concurrent with the FWI build, AT&amp;T Mobility Coverage will be expanded in many areas.</a:t>
            </a:r>
          </a:p>
        </p:txBody>
      </p:sp>
    </p:spTree>
    <p:extLst>
      <p:ext uri="{BB962C8B-B14F-4D97-AF65-F5344CB8AC3E}">
        <p14:creationId xmlns:p14="http://schemas.microsoft.com/office/powerpoint/2010/main" val="392635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38" y="1774369"/>
            <a:ext cx="3495297" cy="3546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036" y="304810"/>
            <a:ext cx="11916753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b="1" u="sng" dirty="0"/>
              <a:t>AT&amp;T Fixed Wireless Internet℠ Overview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50838">
            <a:off x="4140969" y="1635015"/>
            <a:ext cx="538945" cy="9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850" y="1584177"/>
            <a:ext cx="920427" cy="379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379756" y="3716746"/>
            <a:ext cx="1762870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“Square”</a:t>
            </a:r>
          </a:p>
          <a:p>
            <a:pPr algn="ctr"/>
            <a:r>
              <a:rPr lang="en-US" sz="1600" i="1" dirty="0"/>
              <a:t>Outdoor Antenna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0333" y="4455624"/>
            <a:ext cx="2134174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Residential Gateway -- </a:t>
            </a:r>
          </a:p>
          <a:p>
            <a:pPr algn="ctr"/>
            <a:r>
              <a:rPr lang="en-US" sz="1600" i="1" dirty="0"/>
              <a:t>Wi-Fi Router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70304" y="3158321"/>
            <a:ext cx="369297" cy="62614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4705" y="1983366"/>
            <a:ext cx="2622163" cy="19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i="1" dirty="0"/>
              <a:t>Fiber Backhaul from hundreds of rural towers to the AT&amp;T Network and the Internet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890705" y="3365132"/>
            <a:ext cx="1432460" cy="12110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14507" y="1172761"/>
            <a:ext cx="1862786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Residential or Small Business Location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17451" y="5399625"/>
            <a:ext cx="10284128" cy="536217"/>
          </a:xfrm>
          <a:prstGeom prst="rightArrow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2"/>
                </a:solidFill>
              </a:rPr>
              <a:t>               Core Network                                   Radio Access Network                        Wireless/Spectrum                                                        Customer Premise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2681" y="1146326"/>
            <a:ext cx="7129851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AT&amp;T Wireless Network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901" y="6085217"/>
            <a:ext cx="11419785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</a:rPr>
              <a:t>Note:  Illustrative only and not to scale.  While the expectation is most locations will be served via FWI, AT&amp;T may serve required locations via other technologies</a:t>
            </a:r>
            <a:endParaRPr lang="en-US" sz="1200" i="1" baseline="30000" dirty="0">
              <a:solidFill>
                <a:schemeClr val="tx2"/>
              </a:solidFill>
            </a:endParaRPr>
          </a:p>
        </p:txBody>
      </p:sp>
      <p:sp>
        <p:nvSpPr>
          <p:cNvPr id="19" name="Flowchart: Direct Access Storage 18"/>
          <p:cNvSpPr/>
          <p:nvPr/>
        </p:nvSpPr>
        <p:spPr>
          <a:xfrm>
            <a:off x="1994393" y="4720029"/>
            <a:ext cx="1517840" cy="424059"/>
          </a:xfrm>
          <a:prstGeom prst="flowChartMagneticDrum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Cloud 19"/>
          <p:cNvSpPr/>
          <p:nvPr/>
        </p:nvSpPr>
        <p:spPr>
          <a:xfrm>
            <a:off x="489700" y="4451196"/>
            <a:ext cx="1479482" cy="914162"/>
          </a:xfrm>
          <a:prstGeom prst="cloud">
            <a:avLst/>
          </a:prstGeom>
          <a:solidFill>
            <a:schemeClr val="tx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Internet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803" y="4453244"/>
            <a:ext cx="1819611" cy="87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5385" y="4147927"/>
            <a:ext cx="1152054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AT&amp;T Fiber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37">
            <a:off x="5231224" y="1930819"/>
            <a:ext cx="162757" cy="36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37">
            <a:off x="5774399" y="2069457"/>
            <a:ext cx="184311" cy="40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37">
            <a:off x="6396555" y="2220971"/>
            <a:ext cx="189795" cy="397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70553" y="2398672"/>
            <a:ext cx="368248" cy="369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799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37">
            <a:off x="6985553" y="2315441"/>
            <a:ext cx="190807" cy="39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37">
            <a:off x="7409137" y="2408673"/>
            <a:ext cx="193285" cy="40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543">
            <a:off x="4815557" y="2234500"/>
            <a:ext cx="181530" cy="37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543">
            <a:off x="5416024" y="2371379"/>
            <a:ext cx="189583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543">
            <a:off x="6099592" y="2559475"/>
            <a:ext cx="169832" cy="3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543">
            <a:off x="6593418" y="2709469"/>
            <a:ext cx="174313" cy="36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543">
            <a:off x="7156399" y="2791380"/>
            <a:ext cx="175124" cy="36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482239">
            <a:off x="7544367" y="2558708"/>
            <a:ext cx="449151" cy="83024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3982431" y="3835364"/>
            <a:ext cx="1564562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AT&amp;T cell site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664310" y="1303837"/>
            <a:ext cx="2374492" cy="10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19948" y="1303837"/>
            <a:ext cx="32573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4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9A68A8-4ACE-47FD-BB71-5A5882846E8F}" type="slidenum">
              <a:rPr lang="en-US" altLang="en-US" smtClean="0">
                <a:solidFill>
                  <a:schemeClr val="tx2"/>
                </a:solidFill>
              </a:rPr>
              <a:pPr/>
              <a:t>4</a:t>
            </a:fld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3687763" y="6600825"/>
            <a:ext cx="4814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00" b="1">
                <a:solidFill>
                  <a:schemeClr val="tx2"/>
                </a:solidFill>
              </a:rPr>
              <a:t>AT&amp;T Proprietary (Restricted)</a:t>
            </a:r>
          </a:p>
          <a:p>
            <a:pPr algn="ctr" eaLnBrk="1" hangingPunct="1"/>
            <a:r>
              <a:rPr lang="en-US" altLang="en-US" sz="700">
                <a:solidFill>
                  <a:schemeClr val="tx2"/>
                </a:solidFill>
              </a:rPr>
              <a:t> Only for use by authorized individuals or any above-designated team(s) within the AT&amp;T companies and not for general distribution 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493713" y="520700"/>
            <a:ext cx="11209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defTabSz="457200" rtl="0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defTabSz="457200" rtl="0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defTabSz="457200" rtl="0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defTabSz="457200" rtl="0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ATT Aleck Sans Light" panose="020B0403020203020204" pitchFamily="34" charset="0"/>
                <a:cs typeface="ATT Aleck Sans Light" panose="020B0403020203020204" pitchFamily="34" charset="0"/>
              </a:rPr>
              <a:t>How does it work?</a:t>
            </a:r>
          </a:p>
        </p:txBody>
      </p:sp>
      <p:sp>
        <p:nvSpPr>
          <p:cNvPr id="156" name="Rounded Rectangle 8"/>
          <p:cNvSpPr/>
          <p:nvPr/>
        </p:nvSpPr>
        <p:spPr>
          <a:xfrm flipH="1">
            <a:off x="176114" y="1358431"/>
            <a:ext cx="8825109" cy="2754897"/>
          </a:xfrm>
          <a:prstGeom prst="roundRect">
            <a:avLst>
              <a:gd name="adj" fmla="val 5491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102" dirty="0">
              <a:solidFill>
                <a:prstClr val="white"/>
              </a:solidFill>
            </a:endParaRPr>
          </a:p>
        </p:txBody>
      </p:sp>
      <p:sp>
        <p:nvSpPr>
          <p:cNvPr id="157" name="Rounded Rectangle 9"/>
          <p:cNvSpPr>
            <a:spLocks/>
          </p:cNvSpPr>
          <p:nvPr/>
        </p:nvSpPr>
        <p:spPr>
          <a:xfrm flipH="1">
            <a:off x="264312" y="1459689"/>
            <a:ext cx="8637552" cy="2556369"/>
          </a:xfrm>
          <a:prstGeom prst="roundRect">
            <a:avLst>
              <a:gd name="adj" fmla="val 510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42" tIns="0" rIns="34242" bIns="0" rtlCol="0" anchor="ctr" anchorCtr="0"/>
          <a:lstStyle/>
          <a:p>
            <a:pPr marL="85623" fontAlgn="auto">
              <a:spcBef>
                <a:spcPts val="0"/>
              </a:spcBef>
              <a:spcAft>
                <a:spcPts val="1348"/>
              </a:spcAft>
            </a:pPr>
            <a:endParaRPr lang="en-US" sz="1802" dirty="0">
              <a:solidFill>
                <a:srgbClr val="404040"/>
              </a:solidFill>
            </a:endParaRP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70" y="2761063"/>
            <a:ext cx="2740174" cy="935001"/>
          </a:xfrm>
          <a:prstGeom prst="rect">
            <a:avLst/>
          </a:prstGeom>
        </p:spPr>
      </p:pic>
      <p:sp>
        <p:nvSpPr>
          <p:cNvPr id="159" name="Rectangle 158"/>
          <p:cNvSpPr/>
          <p:nvPr/>
        </p:nvSpPr>
        <p:spPr>
          <a:xfrm>
            <a:off x="2167808" y="2711102"/>
            <a:ext cx="2830268" cy="11684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grpSp>
        <p:nvGrpSpPr>
          <p:cNvPr id="160" name="Group 159"/>
          <p:cNvGrpSpPr/>
          <p:nvPr/>
        </p:nvGrpSpPr>
        <p:grpSpPr>
          <a:xfrm>
            <a:off x="274891" y="2184898"/>
            <a:ext cx="2281799" cy="1508495"/>
            <a:chOff x="-82105" y="1559876"/>
            <a:chExt cx="4949634" cy="3272199"/>
          </a:xfrm>
        </p:grpSpPr>
        <p:sp>
          <p:nvSpPr>
            <p:cNvPr id="161" name="Flowchart: Process 160"/>
            <p:cNvSpPr/>
            <p:nvPr/>
          </p:nvSpPr>
          <p:spPr>
            <a:xfrm flipH="1">
              <a:off x="627501" y="2325753"/>
              <a:ext cx="3544608" cy="2506322"/>
            </a:xfrm>
            <a:prstGeom prst="flowChartProcess">
              <a:avLst/>
            </a:prstGeom>
            <a:solidFill>
              <a:srgbClr val="067AB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54056" tIns="54056" rIns="54056" bIns="5405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6532" fontAlgn="auto">
                <a:spcBef>
                  <a:spcPts val="0"/>
                </a:spcBef>
                <a:spcAft>
                  <a:spcPts val="225"/>
                </a:spcAft>
                <a:defRPr/>
              </a:pPr>
              <a:endParaRPr lang="en-US" sz="1201" kern="0">
                <a:solidFill>
                  <a:sysClr val="windowText" lastClr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>
            <a:xfrm rot="2027863" flipH="1">
              <a:off x="2031714" y="1569221"/>
              <a:ext cx="2835815" cy="614294"/>
            </a:xfrm>
            <a:prstGeom prst="flowChartProcess">
              <a:avLst/>
            </a:prstGeom>
            <a:solidFill>
              <a:srgbClr val="067AB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54056" tIns="54056" rIns="54056" bIns="5405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6532" fontAlgn="auto">
                <a:spcBef>
                  <a:spcPts val="0"/>
                </a:spcBef>
                <a:spcAft>
                  <a:spcPts val="225"/>
                </a:spcAft>
                <a:defRPr/>
              </a:pPr>
              <a:endParaRPr lang="en-US" sz="1201" kern="0">
                <a:solidFill>
                  <a:sysClr val="windowText" lastClr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>
            <a:xfrm rot="19535980" flipH="1">
              <a:off x="-82105" y="1613048"/>
              <a:ext cx="2953685" cy="614294"/>
            </a:xfrm>
            <a:prstGeom prst="flowChartProcess">
              <a:avLst/>
            </a:prstGeom>
            <a:solidFill>
              <a:srgbClr val="067AB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54056" tIns="54056" rIns="54056" bIns="5405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6532" fontAlgn="auto">
                <a:spcBef>
                  <a:spcPts val="0"/>
                </a:spcBef>
                <a:spcAft>
                  <a:spcPts val="225"/>
                </a:spcAft>
                <a:defRPr/>
              </a:pPr>
              <a:endParaRPr lang="en-US" sz="1201" kern="0">
                <a:solidFill>
                  <a:sysClr val="windowText" lastClr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" name="Freeform 16"/>
            <p:cNvSpPr/>
            <p:nvPr/>
          </p:nvSpPr>
          <p:spPr bwMode="gray">
            <a:xfrm flipH="1">
              <a:off x="943753" y="1559876"/>
              <a:ext cx="2945594" cy="2943377"/>
            </a:xfrm>
            <a:custGeom>
              <a:avLst/>
              <a:gdLst>
                <a:gd name="connsiteX0" fmla="*/ 9525 w 1271587"/>
                <a:gd name="connsiteY0" fmla="*/ 452437 h 1395412"/>
                <a:gd name="connsiteX1" fmla="*/ 633412 w 1271587"/>
                <a:gd name="connsiteY1" fmla="*/ 0 h 1395412"/>
                <a:gd name="connsiteX2" fmla="*/ 1271587 w 1271587"/>
                <a:gd name="connsiteY2" fmla="*/ 485775 h 1395412"/>
                <a:gd name="connsiteX3" fmla="*/ 1262062 w 1271587"/>
                <a:gd name="connsiteY3" fmla="*/ 1381125 h 1395412"/>
                <a:gd name="connsiteX4" fmla="*/ 0 w 1271587"/>
                <a:gd name="connsiteY4" fmla="*/ 1395412 h 1395412"/>
                <a:gd name="connsiteX5" fmla="*/ 9525 w 1271587"/>
                <a:gd name="connsiteY5" fmla="*/ 452437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587" h="1395412">
                  <a:moveTo>
                    <a:pt x="9525" y="452437"/>
                  </a:moveTo>
                  <a:lnTo>
                    <a:pt x="633412" y="0"/>
                  </a:lnTo>
                  <a:lnTo>
                    <a:pt x="1271587" y="485775"/>
                  </a:lnTo>
                  <a:lnTo>
                    <a:pt x="1262062" y="1381125"/>
                  </a:lnTo>
                  <a:lnTo>
                    <a:pt x="0" y="1395412"/>
                  </a:lnTo>
                  <a:lnTo>
                    <a:pt x="9525" y="452437"/>
                  </a:lnTo>
                  <a:close/>
                </a:path>
              </a:pathLst>
            </a:custGeom>
            <a:solidFill>
              <a:sysClr val="window" lastClr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54056" tIns="54056" rIns="54056" bIns="5405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0"/>
                </a:spcBef>
                <a:spcAft>
                  <a:spcPts val="225"/>
                </a:spcAft>
                <a:defRPr/>
              </a:pPr>
              <a:endParaRPr lang="en-US" sz="1201" kern="0" dirty="0" err="1">
                <a:solidFill>
                  <a:sysClr val="windowText" lastClr="000000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65" name="Rectangle 164"/>
          <p:cNvSpPr/>
          <p:nvPr/>
        </p:nvSpPr>
        <p:spPr>
          <a:xfrm flipH="1">
            <a:off x="1804443" y="3081732"/>
            <a:ext cx="334767" cy="195080"/>
          </a:xfrm>
          <a:prstGeom prst="rect">
            <a:avLst/>
          </a:prstGeom>
          <a:noFill/>
          <a:ln w="38100" cap="flat" cmpd="sng" algn="ctr">
            <a:solidFill>
              <a:srgbClr val="067AB4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652" tIns="20595" rIns="68652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6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i="1" kern="0" dirty="0">
                <a:solidFill>
                  <a:srgbClr val="067AB4"/>
                </a:solidFill>
                <a:latin typeface="Calibri"/>
                <a:ea typeface="ＭＳ Ｐゴシック" charset="0"/>
                <a:cs typeface="ＭＳ Ｐゴシック" charset="0"/>
              </a:rPr>
              <a:t>Wi-Fi</a:t>
            </a:r>
          </a:p>
        </p:txBody>
      </p:sp>
      <p:sp>
        <p:nvSpPr>
          <p:cNvPr id="166" name="Arc 165"/>
          <p:cNvSpPr/>
          <p:nvPr/>
        </p:nvSpPr>
        <p:spPr>
          <a:xfrm rot="20369167" flipH="1">
            <a:off x="1735781" y="3022016"/>
            <a:ext cx="137328" cy="137303"/>
          </a:xfrm>
          <a:prstGeom prst="arc">
            <a:avLst/>
          </a:prstGeom>
          <a:noFill/>
          <a:ln w="9525" cap="flat" cmpd="sng" algn="ctr">
            <a:solidFill>
              <a:srgbClr val="067AB4"/>
            </a:solidFill>
            <a:prstDash val="solid"/>
          </a:ln>
          <a:effectLst/>
        </p:spPr>
        <p:txBody>
          <a:bodyPr rtlCol="0" anchor="ctr"/>
          <a:lstStyle/>
          <a:p>
            <a:pPr algn="ctr" defTabSz="6865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67" name="Arc 166"/>
          <p:cNvSpPr/>
          <p:nvPr/>
        </p:nvSpPr>
        <p:spPr>
          <a:xfrm rot="20369167" flipH="1">
            <a:off x="1681289" y="2981174"/>
            <a:ext cx="205992" cy="205955"/>
          </a:xfrm>
          <a:prstGeom prst="arc">
            <a:avLst/>
          </a:prstGeom>
          <a:noFill/>
          <a:ln w="9525" cap="flat" cmpd="sng" algn="ctr">
            <a:solidFill>
              <a:srgbClr val="067AB4"/>
            </a:solidFill>
            <a:prstDash val="solid"/>
          </a:ln>
          <a:effectLst/>
        </p:spPr>
        <p:txBody>
          <a:bodyPr rtlCol="0" anchor="ctr"/>
          <a:lstStyle/>
          <a:p>
            <a:pPr algn="ctr" defTabSz="6865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68" name="Arc 167"/>
          <p:cNvSpPr/>
          <p:nvPr/>
        </p:nvSpPr>
        <p:spPr>
          <a:xfrm rot="20369167" flipH="1">
            <a:off x="1614668" y="2921469"/>
            <a:ext cx="343320" cy="343258"/>
          </a:xfrm>
          <a:prstGeom prst="arc">
            <a:avLst/>
          </a:prstGeom>
          <a:noFill/>
          <a:ln w="9525" cap="flat" cmpd="sng" algn="ctr">
            <a:solidFill>
              <a:srgbClr val="067AB4"/>
            </a:solidFill>
            <a:prstDash val="solid"/>
          </a:ln>
          <a:effectLst/>
        </p:spPr>
        <p:txBody>
          <a:bodyPr rtlCol="0" anchor="ctr"/>
          <a:lstStyle/>
          <a:p>
            <a:pPr algn="ctr" defTabSz="6865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69" name="Rounded Rectangle 21"/>
          <p:cNvSpPr/>
          <p:nvPr/>
        </p:nvSpPr>
        <p:spPr>
          <a:xfrm>
            <a:off x="2123581" y="1973999"/>
            <a:ext cx="99353" cy="276020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cxnSp>
        <p:nvCxnSpPr>
          <p:cNvPr id="170" name="Straight Connector 169"/>
          <p:cNvCxnSpPr/>
          <p:nvPr/>
        </p:nvCxnSpPr>
        <p:spPr>
          <a:xfrm flipH="1">
            <a:off x="2172711" y="2250019"/>
            <a:ext cx="0" cy="124387"/>
          </a:xfrm>
          <a:prstGeom prst="line">
            <a:avLst/>
          </a:prstGeom>
          <a:ln w="38100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Elbow Connector 23"/>
          <p:cNvCxnSpPr>
            <a:stCxn id="169" idx="2"/>
            <a:endCxn id="165" idx="1"/>
          </p:cNvCxnSpPr>
          <p:nvPr/>
        </p:nvCxnSpPr>
        <p:spPr>
          <a:xfrm rot="5400000">
            <a:off x="1691608" y="2697621"/>
            <a:ext cx="929253" cy="34048"/>
          </a:xfrm>
          <a:prstGeom prst="bentConnector2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ounded Rectangle 24"/>
          <p:cNvSpPr/>
          <p:nvPr/>
        </p:nvSpPr>
        <p:spPr>
          <a:xfrm>
            <a:off x="2122381" y="1963274"/>
            <a:ext cx="34325" cy="298774"/>
          </a:xfrm>
          <a:prstGeom prst="roundRect">
            <a:avLst>
              <a:gd name="adj" fmla="val 49577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73" name="Trapezoid 172"/>
          <p:cNvSpPr/>
          <p:nvPr/>
        </p:nvSpPr>
        <p:spPr>
          <a:xfrm>
            <a:off x="4783115" y="3351872"/>
            <a:ext cx="549212" cy="343258"/>
          </a:xfrm>
          <a:prstGeom prst="trapezoid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74" name="Trapezoid 173"/>
          <p:cNvSpPr/>
          <p:nvPr/>
        </p:nvSpPr>
        <p:spPr>
          <a:xfrm>
            <a:off x="4924816" y="2526569"/>
            <a:ext cx="274606" cy="936028"/>
          </a:xfrm>
          <a:prstGeom prst="trapezoid">
            <a:avLst>
              <a:gd name="adj" fmla="val 21078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75" name="Rectangle 174"/>
          <p:cNvSpPr/>
          <p:nvPr/>
        </p:nvSpPr>
        <p:spPr>
          <a:xfrm>
            <a:off x="5009539" y="1998809"/>
            <a:ext cx="105180" cy="686515"/>
          </a:xfrm>
          <a:prstGeom prst="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76" name="Rounded Rectangle 28"/>
          <p:cNvSpPr/>
          <p:nvPr/>
        </p:nvSpPr>
        <p:spPr>
          <a:xfrm>
            <a:off x="5251962" y="1759069"/>
            <a:ext cx="115269" cy="422433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cxnSp>
        <p:nvCxnSpPr>
          <p:cNvPr id="177" name="Straight Connector 176"/>
          <p:cNvCxnSpPr>
            <a:endCxn id="208" idx="1"/>
          </p:cNvCxnSpPr>
          <p:nvPr/>
        </p:nvCxnSpPr>
        <p:spPr>
          <a:xfrm>
            <a:off x="4873466" y="1913280"/>
            <a:ext cx="158788" cy="164298"/>
          </a:xfrm>
          <a:prstGeom prst="line">
            <a:avLst/>
          </a:prstGeom>
          <a:ln w="38100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52" idx="2"/>
          </p:cNvCxnSpPr>
          <p:nvPr/>
        </p:nvCxnSpPr>
        <p:spPr>
          <a:xfrm flipV="1">
            <a:off x="4828499" y="1952409"/>
            <a:ext cx="455644" cy="50109"/>
          </a:xfrm>
          <a:prstGeom prst="line">
            <a:avLst/>
          </a:prstGeom>
          <a:ln w="38100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08" idx="1"/>
            <a:endCxn id="176" idx="1"/>
          </p:cNvCxnSpPr>
          <p:nvPr/>
        </p:nvCxnSpPr>
        <p:spPr>
          <a:xfrm flipV="1">
            <a:off x="5032253" y="1970286"/>
            <a:ext cx="219709" cy="107292"/>
          </a:xfrm>
          <a:prstGeom prst="line">
            <a:avLst/>
          </a:prstGeom>
          <a:ln w="38100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32"/>
          <p:cNvSpPr/>
          <p:nvPr/>
        </p:nvSpPr>
        <p:spPr>
          <a:xfrm>
            <a:off x="4873465" y="2327618"/>
            <a:ext cx="116762" cy="162721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1" name="Rectangle 180"/>
          <p:cNvSpPr/>
          <p:nvPr/>
        </p:nvSpPr>
        <p:spPr>
          <a:xfrm>
            <a:off x="4951869" y="2391619"/>
            <a:ext cx="230867" cy="34761"/>
          </a:xfrm>
          <a:prstGeom prst="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2" name="Rounded Rectangle 34"/>
          <p:cNvSpPr/>
          <p:nvPr/>
        </p:nvSpPr>
        <p:spPr>
          <a:xfrm>
            <a:off x="5133788" y="2326472"/>
            <a:ext cx="116762" cy="162721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2307656" y="1875996"/>
            <a:ext cx="2358768" cy="218321"/>
          </a:xfrm>
          <a:prstGeom prst="line">
            <a:avLst/>
          </a:prstGeom>
          <a:ln w="9525" cmpd="sng">
            <a:solidFill>
              <a:srgbClr val="067AB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ounded Rectangle 36"/>
          <p:cNvSpPr/>
          <p:nvPr/>
        </p:nvSpPr>
        <p:spPr>
          <a:xfrm>
            <a:off x="5606934" y="2809693"/>
            <a:ext cx="1289387" cy="865816"/>
          </a:xfrm>
          <a:prstGeom prst="roundRect">
            <a:avLst>
              <a:gd name="adj" fmla="val 6613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5" name="Rounded Rectangle 37"/>
          <p:cNvSpPr/>
          <p:nvPr/>
        </p:nvSpPr>
        <p:spPr>
          <a:xfrm>
            <a:off x="5654939" y="2850106"/>
            <a:ext cx="1196634" cy="746816"/>
          </a:xfrm>
          <a:prstGeom prst="roundRect">
            <a:avLst>
              <a:gd name="adj" fmla="val 408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6" name="Rectangle 185"/>
          <p:cNvSpPr/>
          <p:nvPr/>
        </p:nvSpPr>
        <p:spPr>
          <a:xfrm>
            <a:off x="5696932" y="3040659"/>
            <a:ext cx="286962" cy="55626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7" name="Rectangle 186"/>
          <p:cNvSpPr/>
          <p:nvPr/>
        </p:nvSpPr>
        <p:spPr>
          <a:xfrm>
            <a:off x="4752882" y="3632569"/>
            <a:ext cx="2540106" cy="69510"/>
          </a:xfrm>
          <a:prstGeom prst="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8" name="Rounded Rectangle 40"/>
          <p:cNvSpPr/>
          <p:nvPr/>
        </p:nvSpPr>
        <p:spPr>
          <a:xfrm>
            <a:off x="6383028" y="3544962"/>
            <a:ext cx="338490" cy="59264"/>
          </a:xfrm>
          <a:prstGeom prst="roundRect">
            <a:avLst>
              <a:gd name="adj" fmla="val 11111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9" name="Rounded Rectangle 41"/>
          <p:cNvSpPr/>
          <p:nvPr/>
        </p:nvSpPr>
        <p:spPr>
          <a:xfrm>
            <a:off x="6128790" y="3544962"/>
            <a:ext cx="193064" cy="59264"/>
          </a:xfrm>
          <a:prstGeom prst="roundRect">
            <a:avLst>
              <a:gd name="adj" fmla="val 11111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0" name="Rounded Rectangle 42"/>
          <p:cNvSpPr/>
          <p:nvPr/>
        </p:nvSpPr>
        <p:spPr>
          <a:xfrm>
            <a:off x="6401048" y="3320929"/>
            <a:ext cx="298562" cy="225673"/>
          </a:xfrm>
          <a:prstGeom prst="roundRect">
            <a:avLst>
              <a:gd name="adj" fmla="val 11111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1" name="Rounded Rectangle 43"/>
          <p:cNvSpPr/>
          <p:nvPr/>
        </p:nvSpPr>
        <p:spPr>
          <a:xfrm>
            <a:off x="6138938" y="3320929"/>
            <a:ext cx="173381" cy="227461"/>
          </a:xfrm>
          <a:prstGeom prst="roundRect">
            <a:avLst>
              <a:gd name="adj" fmla="val 18043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2" name="Rounded Rectangle 44"/>
          <p:cNvSpPr/>
          <p:nvPr/>
        </p:nvSpPr>
        <p:spPr>
          <a:xfrm>
            <a:off x="6425373" y="3350091"/>
            <a:ext cx="249207" cy="215439"/>
          </a:xfrm>
          <a:prstGeom prst="roundRect">
            <a:avLst>
              <a:gd name="adj" fmla="val 11111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3" name="Rounded Rectangle 45"/>
          <p:cNvSpPr/>
          <p:nvPr/>
        </p:nvSpPr>
        <p:spPr>
          <a:xfrm>
            <a:off x="6165966" y="3350091"/>
            <a:ext cx="116373" cy="210323"/>
          </a:xfrm>
          <a:prstGeom prst="roundRect">
            <a:avLst>
              <a:gd name="adj" fmla="val 11111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4" name="Rounded Rectangle 46"/>
          <p:cNvSpPr/>
          <p:nvPr/>
        </p:nvSpPr>
        <p:spPr>
          <a:xfrm>
            <a:off x="6447531" y="3361714"/>
            <a:ext cx="34326" cy="192224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5" name="Rounded Rectangle 47"/>
          <p:cNvSpPr/>
          <p:nvPr/>
        </p:nvSpPr>
        <p:spPr>
          <a:xfrm>
            <a:off x="6505366" y="3361714"/>
            <a:ext cx="34326" cy="192224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6" name="Rounded Rectangle 48"/>
          <p:cNvSpPr/>
          <p:nvPr/>
        </p:nvSpPr>
        <p:spPr>
          <a:xfrm>
            <a:off x="6565282" y="3361714"/>
            <a:ext cx="34326" cy="192224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7" name="Rounded Rectangle 49"/>
          <p:cNvSpPr/>
          <p:nvPr/>
        </p:nvSpPr>
        <p:spPr>
          <a:xfrm>
            <a:off x="6619263" y="3362162"/>
            <a:ext cx="34326" cy="192224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8" name="Rounded Rectangle 50"/>
          <p:cNvSpPr/>
          <p:nvPr/>
        </p:nvSpPr>
        <p:spPr>
          <a:xfrm>
            <a:off x="6206388" y="3358587"/>
            <a:ext cx="34326" cy="192224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9" name="Rectangle 198"/>
          <p:cNvSpPr/>
          <p:nvPr/>
        </p:nvSpPr>
        <p:spPr>
          <a:xfrm>
            <a:off x="5564052" y="2726960"/>
            <a:ext cx="1373030" cy="126719"/>
          </a:xfrm>
          <a:prstGeom prst="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5889734" y="3342687"/>
            <a:ext cx="55423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Elbow Connector 53"/>
          <p:cNvCxnSpPr>
            <a:stCxn id="182" idx="1"/>
            <a:endCxn id="193" idx="2"/>
          </p:cNvCxnSpPr>
          <p:nvPr/>
        </p:nvCxnSpPr>
        <p:spPr>
          <a:xfrm rot="10800000" flipH="1" flipV="1">
            <a:off x="5133787" y="2407832"/>
            <a:ext cx="1090365" cy="1152581"/>
          </a:xfrm>
          <a:prstGeom prst="bentConnector4">
            <a:avLst>
              <a:gd name="adj1" fmla="val -7345"/>
              <a:gd name="adj2" fmla="val 107942"/>
            </a:avLst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6023685" y="3109157"/>
            <a:ext cx="471283" cy="194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01" i="1" dirty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Dedicated</a:t>
            </a:r>
          </a:p>
          <a:p>
            <a:pPr algn="ctr">
              <a:lnSpc>
                <a:spcPct val="70000"/>
              </a:lnSpc>
            </a:pPr>
            <a:r>
              <a:rPr lang="en-US" sz="901" i="1" dirty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eNode B</a:t>
            </a:r>
          </a:p>
        </p:txBody>
      </p:sp>
      <p:sp>
        <p:nvSpPr>
          <p:cNvPr id="203" name="Rounded Rectangle 55"/>
          <p:cNvSpPr/>
          <p:nvPr/>
        </p:nvSpPr>
        <p:spPr>
          <a:xfrm>
            <a:off x="6890894" y="3292659"/>
            <a:ext cx="350608" cy="374200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204" name="Rectangle 203"/>
          <p:cNvSpPr/>
          <p:nvPr/>
        </p:nvSpPr>
        <p:spPr>
          <a:xfrm>
            <a:off x="6939553" y="3204324"/>
            <a:ext cx="46292" cy="152729"/>
          </a:xfrm>
          <a:prstGeom prst="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205" name="TextBox 204"/>
          <p:cNvSpPr txBox="1"/>
          <p:nvPr/>
        </p:nvSpPr>
        <p:spPr>
          <a:xfrm>
            <a:off x="4630501" y="1590197"/>
            <a:ext cx="1104470" cy="138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1" i="1" dirty="0">
                <a:solidFill>
                  <a:srgbClr val="0070C0"/>
                </a:solidFill>
              </a:rPr>
              <a:t>3 Antennae/ 4x4 MIMO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5277537" y="2351906"/>
            <a:ext cx="1538883" cy="138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1" i="1" dirty="0">
                <a:solidFill>
                  <a:srgbClr val="0070C0"/>
                </a:solidFill>
              </a:rPr>
              <a:t>Remote Radio Head (RRH)</a:t>
            </a:r>
          </a:p>
        </p:txBody>
      </p:sp>
      <p:cxnSp>
        <p:nvCxnSpPr>
          <p:cNvPr id="207" name="Elbow Connector 59"/>
          <p:cNvCxnSpPr>
            <a:stCxn id="182" idx="1"/>
          </p:cNvCxnSpPr>
          <p:nvPr/>
        </p:nvCxnSpPr>
        <p:spPr>
          <a:xfrm rot="10800000">
            <a:off x="5089890" y="1973916"/>
            <a:ext cx="43899" cy="433916"/>
          </a:xfrm>
          <a:prstGeom prst="bentConnector2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60"/>
          <p:cNvSpPr/>
          <p:nvPr/>
        </p:nvSpPr>
        <p:spPr>
          <a:xfrm>
            <a:off x="5032254" y="1866361"/>
            <a:ext cx="115269" cy="422433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cxnSp>
        <p:nvCxnSpPr>
          <p:cNvPr id="209" name="Straight Connector 208"/>
          <p:cNvCxnSpPr/>
          <p:nvPr/>
        </p:nvCxnSpPr>
        <p:spPr>
          <a:xfrm flipV="1">
            <a:off x="7066197" y="3594587"/>
            <a:ext cx="13730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7066197" y="3573112"/>
            <a:ext cx="13730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6933491" y="3332034"/>
            <a:ext cx="13730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6937082" y="3357053"/>
            <a:ext cx="68652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386"/>
          <p:cNvCxnSpPr/>
          <p:nvPr/>
        </p:nvCxnSpPr>
        <p:spPr>
          <a:xfrm>
            <a:off x="7241502" y="3687517"/>
            <a:ext cx="686515" cy="0"/>
          </a:xfrm>
          <a:prstGeom prst="straightConnector1">
            <a:avLst/>
          </a:prstGeom>
          <a:ln w="19050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76" y="3080685"/>
            <a:ext cx="1118178" cy="61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91" y="3310832"/>
            <a:ext cx="220544" cy="194175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27" y="2987005"/>
            <a:ext cx="353354" cy="264085"/>
          </a:xfrm>
          <a:prstGeom prst="rect">
            <a:avLst/>
          </a:prstGeom>
        </p:spPr>
      </p:pic>
      <p:cxnSp>
        <p:nvCxnSpPr>
          <p:cNvPr id="217" name="Straight Connector 216"/>
          <p:cNvCxnSpPr/>
          <p:nvPr/>
        </p:nvCxnSpPr>
        <p:spPr>
          <a:xfrm flipH="1">
            <a:off x="701137" y="3259980"/>
            <a:ext cx="686515" cy="0"/>
          </a:xfrm>
          <a:prstGeom prst="line">
            <a:avLst/>
          </a:prstGeom>
          <a:ln w="28575">
            <a:solidFill>
              <a:srgbClr val="067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 flipV="1">
            <a:off x="692406" y="2942213"/>
            <a:ext cx="686515" cy="1035"/>
          </a:xfrm>
          <a:prstGeom prst="line">
            <a:avLst/>
          </a:prstGeom>
          <a:ln w="28575">
            <a:solidFill>
              <a:srgbClr val="067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/>
          <p:cNvGrpSpPr/>
          <p:nvPr/>
        </p:nvGrpSpPr>
        <p:grpSpPr>
          <a:xfrm rot="9512733">
            <a:off x="1115877" y="2987490"/>
            <a:ext cx="204694" cy="204657"/>
            <a:chOff x="1748775" y="1950786"/>
            <a:chExt cx="457283" cy="457200"/>
          </a:xfrm>
        </p:grpSpPr>
        <p:sp>
          <p:nvSpPr>
            <p:cNvPr id="220" name="Arc 219"/>
            <p:cNvSpPr/>
            <p:nvPr/>
          </p:nvSpPr>
          <p:spPr>
            <a:xfrm rot="20369167" flipH="1">
              <a:off x="1910092" y="2084708"/>
              <a:ext cx="182913" cy="18288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21" name="Arc 220"/>
            <p:cNvSpPr/>
            <p:nvPr/>
          </p:nvSpPr>
          <p:spPr>
            <a:xfrm rot="20369167" flipH="1">
              <a:off x="1837512" y="2030309"/>
              <a:ext cx="274370" cy="27432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22" name="Arc 221"/>
            <p:cNvSpPr/>
            <p:nvPr/>
          </p:nvSpPr>
          <p:spPr>
            <a:xfrm rot="20369167" flipH="1">
              <a:off x="1748775" y="1950786"/>
              <a:ext cx="457283" cy="45720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  <p:cxnSp>
        <p:nvCxnSpPr>
          <p:cNvPr id="223" name="Elbow Connector 75"/>
          <p:cNvCxnSpPr>
            <a:stCxn id="165" idx="2"/>
          </p:cNvCxnSpPr>
          <p:nvPr/>
        </p:nvCxnSpPr>
        <p:spPr>
          <a:xfrm rot="5400000">
            <a:off x="1493327" y="2929421"/>
            <a:ext cx="131108" cy="825890"/>
          </a:xfrm>
          <a:prstGeom prst="bentConnector2">
            <a:avLst/>
          </a:prstGeom>
          <a:ln w="9525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4" name="Picture 2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396" y="2632396"/>
            <a:ext cx="361827" cy="340291"/>
          </a:xfrm>
          <a:prstGeom prst="rect">
            <a:avLst/>
          </a:prstGeom>
        </p:spPr>
      </p:pic>
      <p:sp>
        <p:nvSpPr>
          <p:cNvPr id="225" name="Rounded Rectangle 77"/>
          <p:cNvSpPr/>
          <p:nvPr/>
        </p:nvSpPr>
        <p:spPr>
          <a:xfrm>
            <a:off x="1107408" y="2856089"/>
            <a:ext cx="159101" cy="484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67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1" i="1" dirty="0">
              <a:solidFill>
                <a:srgbClr val="067AB4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7948997" y="2892407"/>
            <a:ext cx="924933" cy="1617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1" i="1" dirty="0">
                <a:solidFill>
                  <a:srgbClr val="0070C0"/>
                </a:solidFill>
              </a:rPr>
              <a:t>Central Office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678969" y="2726969"/>
            <a:ext cx="365485" cy="1212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88" i="1" dirty="0">
                <a:solidFill>
                  <a:schemeClr val="bg1"/>
                </a:solidFill>
              </a:rPr>
              <a:t>Shelter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222171" y="3723547"/>
            <a:ext cx="500137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i="1" dirty="0">
                <a:solidFill>
                  <a:srgbClr val="0070C0"/>
                </a:solidFill>
              </a:rPr>
              <a:t>Home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252671" y="3745537"/>
            <a:ext cx="461665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i="1" dirty="0">
                <a:solidFill>
                  <a:srgbClr val="0070C0"/>
                </a:solidFill>
              </a:rPr>
              <a:t>Rural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754540" y="3744167"/>
            <a:ext cx="913712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i="1" dirty="0">
                <a:solidFill>
                  <a:srgbClr val="0070C0"/>
                </a:solidFill>
              </a:rPr>
              <a:t>Cell Tower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6084242" y="3758520"/>
            <a:ext cx="588303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i="1" dirty="0">
                <a:solidFill>
                  <a:srgbClr val="0070C0"/>
                </a:solidFill>
              </a:rPr>
              <a:t>Access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8142784" y="3755781"/>
            <a:ext cx="397545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i="1" dirty="0">
                <a:solidFill>
                  <a:srgbClr val="0070C0"/>
                </a:solidFill>
              </a:rPr>
              <a:t>Core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1218851" y="2692690"/>
            <a:ext cx="444032" cy="97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88" i="1" dirty="0">
                <a:solidFill>
                  <a:srgbClr val="0070C0"/>
                </a:solidFill>
              </a:rPr>
              <a:t>DTV STB</a:t>
            </a:r>
          </a:p>
        </p:txBody>
      </p:sp>
      <p:grpSp>
        <p:nvGrpSpPr>
          <p:cNvPr id="234" name="Group 233"/>
          <p:cNvGrpSpPr/>
          <p:nvPr/>
        </p:nvGrpSpPr>
        <p:grpSpPr>
          <a:xfrm rot="9512733">
            <a:off x="1206197" y="2776501"/>
            <a:ext cx="151834" cy="151807"/>
            <a:chOff x="1748775" y="1950786"/>
            <a:chExt cx="457283" cy="457200"/>
          </a:xfrm>
        </p:grpSpPr>
        <p:sp>
          <p:nvSpPr>
            <p:cNvPr id="235" name="Arc 234"/>
            <p:cNvSpPr/>
            <p:nvPr/>
          </p:nvSpPr>
          <p:spPr>
            <a:xfrm rot="20369167" flipH="1">
              <a:off x="1910092" y="2084708"/>
              <a:ext cx="182913" cy="18288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36" name="Arc 235"/>
            <p:cNvSpPr/>
            <p:nvPr/>
          </p:nvSpPr>
          <p:spPr>
            <a:xfrm rot="20369167" flipH="1">
              <a:off x="1837512" y="2030309"/>
              <a:ext cx="274370" cy="27432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37" name="Arc 236"/>
            <p:cNvSpPr/>
            <p:nvPr/>
          </p:nvSpPr>
          <p:spPr>
            <a:xfrm rot="20369167" flipH="1">
              <a:off x="1748775" y="1950786"/>
              <a:ext cx="457283" cy="45720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1761538" y="1733249"/>
            <a:ext cx="636393" cy="2218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01" i="1" dirty="0">
                <a:solidFill>
                  <a:srgbClr val="0070C0"/>
                </a:solidFill>
              </a:rPr>
              <a:t>Outdoor </a:t>
            </a:r>
          </a:p>
          <a:p>
            <a:pPr>
              <a:lnSpc>
                <a:spcPct val="80000"/>
              </a:lnSpc>
            </a:pPr>
            <a:r>
              <a:rPr lang="en-US" sz="901" i="1" dirty="0">
                <a:solidFill>
                  <a:srgbClr val="0070C0"/>
                </a:solidFill>
              </a:rPr>
              <a:t>Antenna (OA)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634659" y="3407919"/>
            <a:ext cx="2168863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dirty="0">
                <a:solidFill>
                  <a:srgbClr val="0070C0"/>
                </a:solidFill>
              </a:rPr>
              <a:t>10Mbps Down/1Mbps Up</a:t>
            </a:r>
          </a:p>
        </p:txBody>
      </p:sp>
      <p:sp>
        <p:nvSpPr>
          <p:cNvPr id="240" name="TextBox 239"/>
          <p:cNvSpPr txBox="1"/>
          <p:nvPr/>
        </p:nvSpPr>
        <p:spPr>
          <a:xfrm rot="21309880">
            <a:off x="2908371" y="2000005"/>
            <a:ext cx="1522853" cy="138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1" dirty="0">
                <a:solidFill>
                  <a:srgbClr val="0070C0"/>
                </a:solidFill>
              </a:rPr>
              <a:t>10x10MHz WCS Spectrum</a:t>
            </a:r>
          </a:p>
        </p:txBody>
      </p:sp>
      <p:grpSp>
        <p:nvGrpSpPr>
          <p:cNvPr id="241" name="Group 240"/>
          <p:cNvGrpSpPr/>
          <p:nvPr/>
        </p:nvGrpSpPr>
        <p:grpSpPr>
          <a:xfrm flipH="1">
            <a:off x="184558" y="1847524"/>
            <a:ext cx="522957" cy="566803"/>
            <a:chOff x="815975" y="2734600"/>
            <a:chExt cx="697575" cy="756062"/>
          </a:xfrm>
          <a:solidFill>
            <a:srgbClr val="067AB4"/>
          </a:solidFill>
        </p:grpSpPr>
        <p:sp>
          <p:nvSpPr>
            <p:cNvPr id="242" name="Isosceles Triangle 241"/>
            <p:cNvSpPr/>
            <p:nvPr/>
          </p:nvSpPr>
          <p:spPr bwMode="auto">
            <a:xfrm>
              <a:off x="815975" y="3200401"/>
              <a:ext cx="119496" cy="290261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652" tIns="68652" rIns="68652" bIns="6865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816" indent="-85816" algn="ctr">
                <a:buClr>
                  <a:srgbClr val="5F8CB3"/>
                </a:buClr>
                <a:buFont typeface="Arial" pitchFamily="34" charset="0"/>
                <a:buChar char="•"/>
              </a:pPr>
              <a:endParaRPr lang="en-US" sz="1051" dirty="0">
                <a:latin typeface="+mj-lt"/>
              </a:endParaRPr>
            </a:p>
          </p:txBody>
        </p:sp>
        <p:sp>
          <p:nvSpPr>
            <p:cNvPr id="243" name="Chord 242"/>
            <p:cNvSpPr/>
            <p:nvPr/>
          </p:nvSpPr>
          <p:spPr bwMode="auto">
            <a:xfrm rot="2764060">
              <a:off x="827750" y="2734600"/>
              <a:ext cx="685800" cy="685800"/>
            </a:xfrm>
            <a:prstGeom prst="chord">
              <a:avLst>
                <a:gd name="adj1" fmla="val 2700000"/>
                <a:gd name="adj2" fmla="val 10312194"/>
              </a:avLst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652" tIns="68652" rIns="68652" bIns="6865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816" indent="-85816" algn="ctr">
                <a:buClr>
                  <a:srgbClr val="5F8CB3"/>
                </a:buClr>
                <a:buFont typeface="Arial" pitchFamily="34" charset="0"/>
                <a:buChar char="•"/>
              </a:pPr>
              <a:endParaRPr lang="en-US" sz="1051" dirty="0">
                <a:latin typeface="+mj-lt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 rot="20118383">
              <a:off x="961832" y="2852529"/>
              <a:ext cx="114300" cy="585813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652" tIns="68652" rIns="68652" bIns="6865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816" indent="-85816" algn="ctr">
                <a:buClr>
                  <a:srgbClr val="5F8CB3"/>
                </a:buClr>
                <a:buFont typeface="Arial" pitchFamily="34" charset="0"/>
                <a:buChar char="•"/>
              </a:pPr>
              <a:endParaRPr lang="en-US" sz="1051" dirty="0">
                <a:latin typeface="+mj-lt"/>
              </a:endParaRPr>
            </a:p>
          </p:txBody>
        </p:sp>
        <p:sp>
          <p:nvSpPr>
            <p:cNvPr id="245" name="Isosceles Triangle 244"/>
            <p:cNvSpPr/>
            <p:nvPr/>
          </p:nvSpPr>
          <p:spPr bwMode="auto">
            <a:xfrm rot="3927748">
              <a:off x="1072410" y="2979076"/>
              <a:ext cx="78676" cy="228600"/>
            </a:xfrm>
            <a:prstGeom prst="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652" tIns="68652" rIns="68652" bIns="6865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816" indent="-85816" algn="ctr">
                <a:buClr>
                  <a:srgbClr val="5F8CB3"/>
                </a:buClr>
                <a:buFont typeface="Arial" pitchFamily="34" charset="0"/>
                <a:buChar char="•"/>
              </a:pPr>
              <a:endParaRPr lang="en-US" sz="1051" dirty="0">
                <a:latin typeface="+mj-lt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 flipV="1">
              <a:off x="1135488" y="3048290"/>
              <a:ext cx="45719" cy="45719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652" tIns="68652" rIns="68652" bIns="6865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816" indent="-85816" algn="ctr">
                <a:buClr>
                  <a:srgbClr val="5F8CB3"/>
                </a:buClr>
                <a:buFont typeface="Arial" pitchFamily="34" charset="0"/>
                <a:buChar char="•"/>
              </a:pPr>
              <a:endParaRPr lang="en-US" sz="1051" dirty="0">
                <a:latin typeface="+mj-lt"/>
              </a:endParaRPr>
            </a:p>
          </p:txBody>
        </p:sp>
      </p:grpSp>
      <p:cxnSp>
        <p:nvCxnSpPr>
          <p:cNvPr id="247" name="Elbow Connector 99"/>
          <p:cNvCxnSpPr>
            <a:stCxn id="242" idx="3"/>
            <a:endCxn id="165" idx="1"/>
          </p:cNvCxnSpPr>
          <p:nvPr/>
        </p:nvCxnSpPr>
        <p:spPr>
          <a:xfrm rot="16200000" flipH="1">
            <a:off x="1018494" y="2058555"/>
            <a:ext cx="764945" cy="1476487"/>
          </a:xfrm>
          <a:prstGeom prst="bentConnector4">
            <a:avLst>
              <a:gd name="adj1" fmla="val 43624"/>
              <a:gd name="adj2" fmla="val 115483"/>
            </a:avLst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 rot="21309880">
            <a:off x="2746459" y="1819737"/>
            <a:ext cx="1806585" cy="138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1" dirty="0">
                <a:solidFill>
                  <a:schemeClr val="accent5"/>
                </a:solidFill>
              </a:rPr>
              <a:t>Up to 4-6miles (RF dependent)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524014" y="1893952"/>
            <a:ext cx="474489" cy="138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1" i="1" dirty="0">
                <a:solidFill>
                  <a:srgbClr val="0070C0"/>
                </a:solidFill>
              </a:rPr>
              <a:t> Sectors</a:t>
            </a:r>
          </a:p>
        </p:txBody>
      </p:sp>
      <p:sp>
        <p:nvSpPr>
          <p:cNvPr id="250" name="Right Brace 249"/>
          <p:cNvSpPr/>
          <p:nvPr/>
        </p:nvSpPr>
        <p:spPr>
          <a:xfrm>
            <a:off x="5406851" y="1759069"/>
            <a:ext cx="116708" cy="419834"/>
          </a:xfrm>
          <a:prstGeom prst="rightBrace">
            <a:avLst/>
          </a:prstGeom>
          <a:ln w="952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251" name="Rounded Rectangle 132"/>
          <p:cNvSpPr/>
          <p:nvPr/>
        </p:nvSpPr>
        <p:spPr>
          <a:xfrm>
            <a:off x="4770864" y="1798073"/>
            <a:ext cx="115269" cy="425639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252" name="Rounded Rectangle 133"/>
          <p:cNvSpPr/>
          <p:nvPr/>
        </p:nvSpPr>
        <p:spPr>
          <a:xfrm>
            <a:off x="4783532" y="1815507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1</a:t>
            </a:r>
          </a:p>
        </p:txBody>
      </p:sp>
      <p:sp>
        <p:nvSpPr>
          <p:cNvPr id="253" name="Rounded Rectangle 134"/>
          <p:cNvSpPr/>
          <p:nvPr/>
        </p:nvSpPr>
        <p:spPr>
          <a:xfrm>
            <a:off x="4783532" y="2018540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2</a:t>
            </a:r>
          </a:p>
        </p:txBody>
      </p:sp>
      <p:sp>
        <p:nvSpPr>
          <p:cNvPr id="254" name="Rounded Rectangle 135"/>
          <p:cNvSpPr/>
          <p:nvPr/>
        </p:nvSpPr>
        <p:spPr>
          <a:xfrm>
            <a:off x="5045145" y="1883024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1</a:t>
            </a:r>
          </a:p>
        </p:txBody>
      </p:sp>
      <p:sp>
        <p:nvSpPr>
          <p:cNvPr id="255" name="Rounded Rectangle 136"/>
          <p:cNvSpPr/>
          <p:nvPr/>
        </p:nvSpPr>
        <p:spPr>
          <a:xfrm>
            <a:off x="5045145" y="2086057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2</a:t>
            </a:r>
          </a:p>
        </p:txBody>
      </p:sp>
      <p:sp>
        <p:nvSpPr>
          <p:cNvPr id="256" name="Rounded Rectangle 137"/>
          <p:cNvSpPr/>
          <p:nvPr/>
        </p:nvSpPr>
        <p:spPr>
          <a:xfrm>
            <a:off x="5266420" y="1775377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1</a:t>
            </a:r>
          </a:p>
        </p:txBody>
      </p:sp>
      <p:sp>
        <p:nvSpPr>
          <p:cNvPr id="257" name="Rounded Rectangle 138"/>
          <p:cNvSpPr/>
          <p:nvPr/>
        </p:nvSpPr>
        <p:spPr>
          <a:xfrm>
            <a:off x="5266420" y="1978410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2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93504" y="1728436"/>
            <a:ext cx="471283" cy="2218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01" i="1" dirty="0">
                <a:solidFill>
                  <a:srgbClr val="0070C0"/>
                </a:solidFill>
              </a:rPr>
              <a:t>Satellite</a:t>
            </a:r>
          </a:p>
          <a:p>
            <a:pPr>
              <a:lnSpc>
                <a:spcPct val="80000"/>
              </a:lnSpc>
            </a:pPr>
            <a:r>
              <a:rPr lang="en-US" sz="901" i="1" dirty="0">
                <a:solidFill>
                  <a:srgbClr val="0070C0"/>
                </a:solidFill>
              </a:rPr>
              <a:t>Video</a:t>
            </a:r>
          </a:p>
        </p:txBody>
      </p:sp>
      <p:sp>
        <p:nvSpPr>
          <p:cNvPr id="259" name="Rectangle 32"/>
          <p:cNvSpPr>
            <a:spLocks noChangeArrowheads="1"/>
          </p:cNvSpPr>
          <p:nvPr/>
        </p:nvSpPr>
        <p:spPr bwMode="auto">
          <a:xfrm>
            <a:off x="1293714" y="4236421"/>
            <a:ext cx="9817769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Using LTE, Band 30 (WCS-2.3Ghz Spectrum)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Outdoor antenna connecting to wireless network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In-home experience just like any Internet service</a:t>
            </a:r>
          </a:p>
          <a:p>
            <a:pPr marL="457200" lvl="1" indent="0" eaLnBrk="1" hangingPunct="1">
              <a:spcBef>
                <a:spcPts val="600"/>
              </a:spcBef>
              <a:defRPr/>
            </a:pPr>
            <a:endParaRPr lang="en-US" altLang="en-US" sz="2400" dirty="0">
              <a:solidFill>
                <a:schemeClr val="tx2"/>
              </a:solidFill>
            </a:endParaRPr>
          </a:p>
        </p:txBody>
      </p:sp>
      <p:pic>
        <p:nvPicPr>
          <p:cNvPr id="260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785" y="3092006"/>
            <a:ext cx="2300886" cy="304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" name="TextBox 260"/>
          <p:cNvSpPr txBox="1">
            <a:spLocks noChangeArrowheads="1"/>
          </p:cNvSpPr>
          <p:nvPr/>
        </p:nvSpPr>
        <p:spPr bwMode="auto">
          <a:xfrm>
            <a:off x="9147647" y="4777859"/>
            <a:ext cx="1136459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400" b="0" dirty="0">
                <a:solidFill>
                  <a:schemeClr val="tx2"/>
                </a:solidFill>
              </a:rPr>
              <a:t>Arris 5268AC </a:t>
            </a:r>
          </a:p>
        </p:txBody>
      </p:sp>
      <p:sp>
        <p:nvSpPr>
          <p:cNvPr id="262" name="TextBox 261"/>
          <p:cNvSpPr txBox="1">
            <a:spLocks noChangeArrowheads="1"/>
          </p:cNvSpPr>
          <p:nvPr/>
        </p:nvSpPr>
        <p:spPr bwMode="auto">
          <a:xfrm>
            <a:off x="10613411" y="1420592"/>
            <a:ext cx="1588515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400" b="0" i="1" dirty="0">
                <a:solidFill>
                  <a:schemeClr val="tx2"/>
                </a:solidFill>
              </a:rPr>
              <a:t>Outdoor Antenna</a:t>
            </a: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856" y="626016"/>
            <a:ext cx="2397466" cy="31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5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441" y="22356"/>
            <a:ext cx="2284898" cy="423248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" y="79088"/>
            <a:ext cx="2436589" cy="411902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18071"/>
            <a:ext cx="12201340" cy="263521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93"/>
            <a:ext cx="2375724" cy="422350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78" y="893"/>
            <a:ext cx="2374312" cy="422099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92" y="893"/>
            <a:ext cx="2389936" cy="422099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208953" y="6487090"/>
            <a:ext cx="3085296" cy="293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799" b="1" dirty="0">
                <a:solidFill>
                  <a:schemeClr val="tx2"/>
                </a:solidFill>
              </a:rPr>
              <a:t>FWI Enabled Cell Site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6781" y="3286391"/>
            <a:ext cx="1293859" cy="492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FWI Enabled Cell Tower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591" y="3326256"/>
            <a:ext cx="1491784" cy="492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Cell Site Shelter Electronics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5918" y="3286391"/>
            <a:ext cx="2022144" cy="492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Antenna at 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Customer Premise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6935" y="3286390"/>
            <a:ext cx="1376538" cy="492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Grounding and Power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16442" y="3255620"/>
            <a:ext cx="2167281" cy="492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Residential Wi-Fi Gateway</a:t>
            </a:r>
          </a:p>
        </p:txBody>
      </p:sp>
      <p:sp>
        <p:nvSpPr>
          <p:cNvPr id="18" name="Oval 17"/>
          <p:cNvSpPr/>
          <p:nvPr/>
        </p:nvSpPr>
        <p:spPr>
          <a:xfrm rot="-1800000">
            <a:off x="345383" y="1346001"/>
            <a:ext cx="1462659" cy="811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79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2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885" y="6590476"/>
            <a:ext cx="2623753" cy="215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OmnesATTIILight" pitchFamily="50" charset="0"/>
              </a:rPr>
              <a:t>© 2017 AT&amp;T Intellectual Property. All Rights reserved.</a:t>
            </a:r>
            <a:endParaRPr lang="en-US" sz="1799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885" y="2293165"/>
            <a:ext cx="10617269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dirty="0"/>
              <a:t>CAF II Build Progress in California – EOY 2017</a:t>
            </a:r>
          </a:p>
        </p:txBody>
      </p:sp>
    </p:spTree>
    <p:extLst>
      <p:ext uri="{BB962C8B-B14F-4D97-AF65-F5344CB8AC3E}">
        <p14:creationId xmlns:p14="http://schemas.microsoft.com/office/powerpoint/2010/main" val="409691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873059" y="376700"/>
            <a:ext cx="5589663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>
                <a:solidFill>
                  <a:schemeClr val="accent2"/>
                </a:solidFill>
              </a:rPr>
              <a:t>California:</a:t>
            </a:r>
          </a:p>
          <a:p>
            <a:pPr algn="ctr"/>
            <a:r>
              <a:rPr lang="en-US" sz="2399" b="1" dirty="0"/>
              <a:t>Planned FWI Site Locations will be Broadly </a:t>
            </a:r>
          </a:p>
          <a:p>
            <a:pPr algn="ctr"/>
            <a:r>
              <a:rPr lang="en-US" sz="2399" b="1" dirty="0"/>
              <a:t>Distributed Across AT&amp;T’s </a:t>
            </a:r>
          </a:p>
          <a:p>
            <a:pPr algn="ctr"/>
            <a:r>
              <a:rPr lang="en-US" sz="2399" b="1" dirty="0"/>
              <a:t>Rural Territory throughout California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3574" y="2244023"/>
            <a:ext cx="863794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>
                <a:solidFill>
                  <a:schemeClr val="tx2"/>
                </a:solidFill>
              </a:rPr>
              <a:t>Legend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9530" y="3280853"/>
            <a:ext cx="1965026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CAFII Supported Area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532" y="2948770"/>
            <a:ext cx="328770" cy="252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32" y="3318006"/>
            <a:ext cx="328770" cy="3013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19530" y="2908812"/>
            <a:ext cx="2948566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AT&amp;T Traditional Service Territory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D6356-DCEB-462F-A0E5-C155C0537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4" y="57150"/>
            <a:ext cx="52482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329" y="282753"/>
            <a:ext cx="11112680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b="1" dirty="0">
                <a:solidFill>
                  <a:schemeClr val="accent1"/>
                </a:solidFill>
                <a:latin typeface="OmnesATTIIMedium" panose="02000000000000000000" pitchFamily="50" charset="0"/>
              </a:rPr>
              <a:t>AT&amp;T CAF II Build Progress in California:</a:t>
            </a:r>
          </a:p>
          <a:p>
            <a:r>
              <a:rPr lang="en-US" sz="1799" i="1" dirty="0">
                <a:solidFill>
                  <a:schemeClr val="accent1"/>
                </a:solidFill>
                <a:latin typeface="OmnesATTIILight-Italic" panose="02000000000000000000" pitchFamily="50" charset="0"/>
              </a:rPr>
              <a:t>Locations Reached by CAF II Build as of EOY-2017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885" y="6590476"/>
            <a:ext cx="2623753" cy="215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OmnesATTIILight" pitchFamily="50" charset="0"/>
              </a:rPr>
              <a:t>© 2017 AT&amp;T Intellectual Property. All Rights reserved.</a:t>
            </a:r>
            <a:endParaRPr lang="en-US" sz="1799" dirty="0">
              <a:solidFill>
                <a:schemeClr val="tx2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64AC214-5E35-4DF6-8D61-4AD1542EB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0486"/>
              </p:ext>
            </p:extLst>
          </p:nvPr>
        </p:nvGraphicFramePr>
        <p:xfrm>
          <a:off x="805933" y="1694070"/>
          <a:ext cx="3068949" cy="4541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356">
                  <a:extLst>
                    <a:ext uri="{9D8B030D-6E8A-4147-A177-3AD203B41FA5}">
                      <a16:colId xmlns:a16="http://schemas.microsoft.com/office/drawing/2014/main" val="1084343862"/>
                    </a:ext>
                  </a:extLst>
                </a:gridCol>
                <a:gridCol w="1164593">
                  <a:extLst>
                    <a:ext uri="{9D8B030D-6E8A-4147-A177-3AD203B41FA5}">
                      <a16:colId xmlns:a16="http://schemas.microsoft.com/office/drawing/2014/main" val="2837697144"/>
                    </a:ext>
                  </a:extLst>
                </a:gridCol>
              </a:tblGrid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Locations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3372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Alameda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194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09746503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Amador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1,009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0316340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Butte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1060968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Calaveras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1,125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0902758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Colusa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5631830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Contra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Costa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902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62993208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El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Dorado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1,996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22000926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Fresno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1,925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055655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Glenn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3642504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Humboldt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1,325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3377775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Imperial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40233107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Kern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2,874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411727393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Kings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435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85372869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Lake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73657903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Los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Angeles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2,253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5501787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Madera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6535791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Marin</a:t>
                      </a: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2481703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88B463AA-13D1-4898-B8FA-6D116E98A0C0}"/>
              </a:ext>
            </a:extLst>
          </p:cNvPr>
          <p:cNvSpPr/>
          <p:nvPr/>
        </p:nvSpPr>
        <p:spPr>
          <a:xfrm>
            <a:off x="646329" y="1021225"/>
            <a:ext cx="11112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latin typeface="OmnesATTIIMedium" panose="02000000000000000000" pitchFamily="50" charset="0"/>
              </a:rPr>
              <a:t>The majority of these living units are reached by fixed wireless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latin typeface="OmnesATTIIMedium" panose="02000000000000000000" pitchFamily="50" charset="0"/>
              </a:rPr>
              <a:t>Initial build in 2017 focused on areas where FWI could be added to existing cell 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latin typeface="OmnesATTIIMedium" panose="02000000000000000000" pitchFamily="50" charset="0"/>
              </a:rPr>
              <a:t>Build in 2018 and beyond relies on new site builds and associated permitting </a:t>
            </a:r>
          </a:p>
        </p:txBody>
      </p:sp>
      <p:graphicFrame>
        <p:nvGraphicFramePr>
          <p:cNvPr id="9" name="Table 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09159"/>
              </p:ext>
            </p:extLst>
          </p:nvPr>
        </p:nvGraphicFramePr>
        <p:xfrm>
          <a:off x="4382052" y="1694070"/>
          <a:ext cx="3068949" cy="4531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356">
                  <a:extLst>
                    <a:ext uri="{9D8B030D-6E8A-4147-A177-3AD203B41FA5}">
                      <a16:colId xmlns:a16="http://schemas.microsoft.com/office/drawing/2014/main" val="1084343862"/>
                    </a:ext>
                  </a:extLst>
                </a:gridCol>
                <a:gridCol w="1164593">
                  <a:extLst>
                    <a:ext uri="{9D8B030D-6E8A-4147-A177-3AD203B41FA5}">
                      <a16:colId xmlns:a16="http://schemas.microsoft.com/office/drawing/2014/main" val="2837697144"/>
                    </a:ext>
                  </a:extLst>
                </a:gridCol>
              </a:tblGrid>
              <a:tr h="24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Locations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3372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Mariposa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09746503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Mendocino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2,264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0316340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Merced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1,881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1060968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Monterey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5,951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0902758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Napa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5631830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Nevada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527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62993208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Orange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22000926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Placer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055655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Riverside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3642504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Sacramento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1,043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3377775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Benito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40233107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Bernardino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675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411727393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Diego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9,288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85372869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Francisco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73657903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Joaquin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3,673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5501787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Luis Obispo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1,786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6535791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 Mateo</a:t>
                      </a:r>
                      <a:endParaRPr lang="en-US" sz="1500" b="0" i="0" u="none" strike="noStrike" dirty="0">
                        <a:solidFill>
                          <a:srgbClr val="009F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248170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02618"/>
              </p:ext>
            </p:extLst>
          </p:nvPr>
        </p:nvGraphicFramePr>
        <p:xfrm>
          <a:off x="7958171" y="1683945"/>
          <a:ext cx="3068949" cy="4541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356">
                  <a:extLst>
                    <a:ext uri="{9D8B030D-6E8A-4147-A177-3AD203B41FA5}">
                      <a16:colId xmlns:a16="http://schemas.microsoft.com/office/drawing/2014/main" val="1084343862"/>
                    </a:ext>
                  </a:extLst>
                </a:gridCol>
                <a:gridCol w="1164593">
                  <a:extLst>
                    <a:ext uri="{9D8B030D-6E8A-4147-A177-3AD203B41FA5}">
                      <a16:colId xmlns:a16="http://schemas.microsoft.com/office/drawing/2014/main" val="2837697144"/>
                    </a:ext>
                  </a:extLst>
                </a:gridCol>
              </a:tblGrid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Locations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3372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Santa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Clara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1,206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09746503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Santa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Cruz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1,697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0316340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Shasta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1060968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Sierra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0902758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Siskiyou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5631830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Solano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62993208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Sonoma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22000926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Stanislaus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5,188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055655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Sutter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3642504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Tehama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3377775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Tulare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2,591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40233107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Tuolumne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762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411727393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Ventura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85372869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Yolo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662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73657903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Yuba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535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5501787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6535791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Grand</a:t>
                      </a:r>
                      <a:r>
                        <a:rPr lang="en-US" sz="1500" b="1" i="0" u="none" strike="noStrike" baseline="0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n-US" sz="1500" b="1" i="0" u="none" strike="noStrike" dirty="0">
                        <a:solidFill>
                          <a:srgbClr val="009F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61,917</a:t>
                      </a: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2481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44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6B79B-9825-46D4-9DEC-8F90C98A41E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97741"/>
              </p:ext>
            </p:extLst>
          </p:nvPr>
        </p:nvGraphicFramePr>
        <p:xfrm>
          <a:off x="1573226" y="841328"/>
          <a:ext cx="2451100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3300469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452701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Imperial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2606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CALIPATRIA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10423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 CENTRO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174986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3691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OCOTILLO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031107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Imperial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8874859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86329"/>
              </p:ext>
            </p:extLst>
          </p:nvPr>
        </p:nvGraphicFramePr>
        <p:xfrm>
          <a:off x="1573226" y="2589131"/>
          <a:ext cx="2451100" cy="156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41939352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779685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Riverside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87859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185547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CORONA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78086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EASTVALE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5729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JURUPA VALLEY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62285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RIVERSIDE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42918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Riverside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1384168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08047"/>
              </p:ext>
            </p:extLst>
          </p:nvPr>
        </p:nvGraphicFramePr>
        <p:xfrm>
          <a:off x="1573226" y="4451178"/>
          <a:ext cx="2451100" cy="156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8362625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021396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 Bernardino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072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BLOOMINGTON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38573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99143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FONTANA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90005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HIGHLAND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538468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RIALTO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506126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 Bernardino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675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940685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0309"/>
              </p:ext>
            </p:extLst>
          </p:nvPr>
        </p:nvGraphicFramePr>
        <p:xfrm>
          <a:off x="5989150" y="512746"/>
          <a:ext cx="2503000" cy="6110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5179">
                  <a:extLst>
                    <a:ext uri="{9D8B030D-6E8A-4147-A177-3AD203B41FA5}">
                      <a16:colId xmlns:a16="http://schemas.microsoft.com/office/drawing/2014/main" val="2240597320"/>
                    </a:ext>
                  </a:extLst>
                </a:gridCol>
                <a:gridCol w="437821">
                  <a:extLst>
                    <a:ext uri="{9D8B030D-6E8A-4147-A177-3AD203B41FA5}">
                      <a16:colId xmlns:a16="http://schemas.microsoft.com/office/drawing/2014/main" val="4045143023"/>
                    </a:ext>
                  </a:extLst>
                </a:gridCol>
              </a:tblGrid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 Diego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452321683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ALPINE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530472945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BONSALL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314043521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BORREGO SPRINGS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022981599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BOULEVARD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22754993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CAMPO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555895667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CHLA VSTA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450454573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DEL MAR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69174864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DESCANSO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06261530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DESCNSO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38757274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DULZURA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062477460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EL CAJON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168553291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ENCINITAS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287195875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ESCONDIDO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434422180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FALLBROOK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153944264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JACUMBA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111494708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JAMUL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416149682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JULIAN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463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57970521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LAKESIDE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286762133"/>
                  </a:ext>
                </a:extLst>
              </a:tr>
              <a:tr h="4021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MOUNT LAGUNA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284330318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OCEANSIDE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090631472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869605459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PALOMAR MTN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03934834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PAUMA VALLEY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378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50509687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PINE VALLEY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98182564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POTRERO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795559727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POWAY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09728857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RAMONA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442762245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RANCHITA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555671139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RANCHO SANTA FE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466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199344435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 DIEGO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406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95198145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 MARCOS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208062159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SANTA YSABEL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67556140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SPRING VALLEY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4738235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VALLEY CENTER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1448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535124352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VISTA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66872728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WARNER SPRINGS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814365279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 Diego Total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9288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171528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049876"/>
      </p:ext>
    </p:extLst>
  </p:cSld>
  <p:clrMapOvr>
    <a:masterClrMapping/>
  </p:clrMapOvr>
</p:sld>
</file>

<file path=ppt/theme/theme1.xml><?xml version="1.0" encoding="utf-8"?>
<a:theme xmlns:a="http://schemas.openxmlformats.org/drawingml/2006/main" name="att_ext_wde_globe_att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wide_template [Read-Only]" id="{40FC4B0B-E46A-4675-9851-E986BC0EC161}" vid="{7BF067C6-3E61-4A43-98A5-3C7A19794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external_wide_template</Template>
  <TotalTime>577</TotalTime>
  <Words>903</Words>
  <Application>Microsoft Office PowerPoint</Application>
  <PresentationFormat>Custom</PresentationFormat>
  <Paragraphs>313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ATT Aleck Sans</vt:lpstr>
      <vt:lpstr>ATT Aleck Sans Light</vt:lpstr>
      <vt:lpstr>Calibri</vt:lpstr>
      <vt:lpstr>Lucida Grande</vt:lpstr>
      <vt:lpstr>OmnesATTIILight</vt:lpstr>
      <vt:lpstr>OmnesATTIILight-Italic</vt:lpstr>
      <vt:lpstr>OmnesATTIIMedium</vt:lpstr>
      <vt:lpstr>Wingdings</vt:lpstr>
      <vt:lpstr>att_ext_wde_globe_att</vt:lpstr>
      <vt:lpstr>Overview of the FCC’s CAF II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AT&amp;T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begin</dc:title>
  <dc:subject/>
  <dc:creator>SPRENGER, DANIEL</dc:creator>
  <cp:keywords/>
  <dc:description/>
  <cp:lastModifiedBy>Power Point</cp:lastModifiedBy>
  <cp:revision>45</cp:revision>
  <cp:lastPrinted>2018-03-13T22:33:46Z</cp:lastPrinted>
  <dcterms:created xsi:type="dcterms:W3CDTF">2017-10-09T18:08:53Z</dcterms:created>
  <dcterms:modified xsi:type="dcterms:W3CDTF">2018-03-28T16:58:24Z</dcterms:modified>
  <cp:category/>
</cp:coreProperties>
</file>