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4594" r:id="rId2"/>
    <p:sldMasterId id="2147484607" r:id="rId3"/>
  </p:sldMasterIdLst>
  <p:notesMasterIdLst>
    <p:notesMasterId r:id="rId11"/>
  </p:notesMasterIdLst>
  <p:handoutMasterIdLst>
    <p:handoutMasterId r:id="rId12"/>
  </p:handoutMasterIdLst>
  <p:sldIdLst>
    <p:sldId id="262" r:id="rId4"/>
    <p:sldId id="319" r:id="rId5"/>
    <p:sldId id="323" r:id="rId6"/>
    <p:sldId id="324" r:id="rId7"/>
    <p:sldId id="325" r:id="rId8"/>
    <p:sldId id="320" r:id="rId9"/>
    <p:sldId id="321" r:id="rId10"/>
  </p:sldIdLst>
  <p:sldSz cx="9144000" cy="6858000" type="letter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Generis Sans Com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720">
          <p15:clr>
            <a:srgbClr val="A4A3A4"/>
          </p15:clr>
        </p15:guide>
        <p15:guide id="3" orient="horz" pos="292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  <p15:guide id="6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3CC"/>
    <a:srgbClr val="910048"/>
    <a:srgbClr val="0A0A0A"/>
    <a:srgbClr val="00629B"/>
    <a:srgbClr val="FFFFCC"/>
    <a:srgbClr val="009681"/>
    <a:srgbClr val="99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7286" autoAdjust="0"/>
  </p:normalViewPr>
  <p:slideViewPr>
    <p:cSldViewPr>
      <p:cViewPr varScale="1">
        <p:scale>
          <a:sx n="79" d="100"/>
          <a:sy n="79" d="100"/>
        </p:scale>
        <p:origin x="1570" y="43"/>
      </p:cViewPr>
      <p:guideLst>
        <p:guide orient="horz" pos="4176"/>
        <p:guide orient="horz" pos="720"/>
        <p:guide orient="horz" pos="292"/>
        <p:guide pos="2880"/>
        <p:guide pos="28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0" d="100"/>
          <a:sy n="70" d="100"/>
        </p:scale>
        <p:origin x="2244" y="52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2323" tIns="46161" rIns="92323" bIns="46161" rtlCol="0"/>
          <a:lstStyle>
            <a:lvl1pPr algn="l">
              <a:defRPr sz="1200" dirty="0">
                <a:latin typeface="Generis Sans Com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wrap="square" lIns="92323" tIns="46161" rIns="92323" bIns="46161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Generis Sans Com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F33C1611-2747-4157-9C02-9F76710D81EB}" type="datetime4">
              <a:rPr lang="en-US"/>
              <a:pPr>
                <a:defRPr/>
              </a:pPr>
              <a:t>March 28,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0788"/>
            <a:ext cx="3043238" cy="466725"/>
          </a:xfrm>
          <a:prstGeom prst="rect">
            <a:avLst/>
          </a:prstGeom>
        </p:spPr>
        <p:txBody>
          <a:bodyPr vert="horz" lIns="92323" tIns="46161" rIns="92323" bIns="46161" rtlCol="0" anchor="b"/>
          <a:lstStyle>
            <a:lvl1pPr algn="l">
              <a:defRPr sz="1200" dirty="0">
                <a:latin typeface="Generis Sans Com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0788"/>
            <a:ext cx="3043238" cy="466725"/>
          </a:xfrm>
          <a:prstGeom prst="rect">
            <a:avLst/>
          </a:prstGeom>
        </p:spPr>
        <p:txBody>
          <a:bodyPr vert="horz" wrap="square" lIns="92323" tIns="46161" rIns="92323" bIns="46161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Generis Sans Com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1F3D4624-56F3-4A31-9B0B-9F85F3E094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2701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267" tIns="46633" rIns="93267" bIns="46633" rtlCol="0"/>
          <a:lstStyle>
            <a:lvl1pPr algn="l">
              <a:defRPr sz="1200" dirty="0">
                <a:latin typeface="Generis Sans Com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wrap="square" lIns="93267" tIns="46633" rIns="93267" bIns="46633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Generis Sans Com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0B28EC05-34D0-43FA-A622-B946A0BD4FBF}" type="datetime4">
              <a:rPr lang="en-US"/>
              <a:pPr>
                <a:defRPr/>
              </a:pPr>
              <a:t>March 28, 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67" tIns="46633" rIns="93267" bIns="4663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22775"/>
            <a:ext cx="5616575" cy="4189413"/>
          </a:xfrm>
          <a:prstGeom prst="rect">
            <a:avLst/>
          </a:prstGeom>
        </p:spPr>
        <p:txBody>
          <a:bodyPr vert="horz" lIns="93267" tIns="46633" rIns="93267" bIns="4663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0788"/>
            <a:ext cx="3043238" cy="466725"/>
          </a:xfrm>
          <a:prstGeom prst="rect">
            <a:avLst/>
          </a:prstGeom>
        </p:spPr>
        <p:txBody>
          <a:bodyPr vert="horz" lIns="93267" tIns="46633" rIns="93267" bIns="46633" rtlCol="0" anchor="b"/>
          <a:lstStyle>
            <a:lvl1pPr algn="l">
              <a:defRPr sz="1200" dirty="0">
                <a:latin typeface="Generis Sans Com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0788"/>
            <a:ext cx="3043238" cy="466725"/>
          </a:xfrm>
          <a:prstGeom prst="rect">
            <a:avLst/>
          </a:prstGeom>
        </p:spPr>
        <p:txBody>
          <a:bodyPr vert="horz" wrap="square" lIns="93267" tIns="46633" rIns="93267" bIns="46633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Generis Sans Com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BDC22646-2BB1-435E-BCA3-5CE4DF9F16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1693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ヒラギノ角ゴ Pro W3"/>
              <a:cs typeface="ヒラギノ角ゴ Pro W3"/>
            </a:endParaRP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089306-FD5A-4AB6-9CEF-B5A9EAC70635}" type="datetime4">
              <a:rPr lang="en-US" altLang="en-US" smtClean="0">
                <a:latin typeface="Generis Sans Com"/>
                <a:ea typeface="ヒラギノ角ゴ Pro W3"/>
                <a:cs typeface="ヒラギノ角ゴ Pro W3"/>
              </a:rPr>
              <a:pPr/>
              <a:t>March 28, 2018</a:t>
            </a:fld>
            <a:endParaRPr lang="en-US" altLang="en-US" smtClean="0">
              <a:latin typeface="Generis Sans Com"/>
              <a:ea typeface="ヒラギノ角ゴ Pro W3"/>
              <a:cs typeface="ヒラギノ角ゴ Pro W3"/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Generis Sans Com"/>
              <a:ea typeface="ヒラギノ角ゴ Pro W3"/>
              <a:cs typeface="ヒラギノ角ゴ Pro W3"/>
            </a:endParaRP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4008DF-1248-4387-9983-30E19A6687ED}" type="slidenum">
              <a:rPr lang="en-US" altLang="en-US" smtClean="0">
                <a:latin typeface="Generis Sans Com"/>
                <a:ea typeface="ヒラギノ角ゴ Pro W3"/>
                <a:cs typeface="ヒラギノ角ゴ Pro W3"/>
              </a:rPr>
              <a:pPr/>
              <a:t>1</a:t>
            </a:fld>
            <a:endParaRPr lang="en-US" altLang="en-US" smtClean="0">
              <a:latin typeface="Generis Sans Com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62681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5043-E03F-FA4A-95BE-79E1B9A2F57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1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5043-E03F-FA4A-95BE-79E1B9A2F57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371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5043-E03F-FA4A-95BE-79E1B9A2F57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5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eneral_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harterCommunication_Logo_Colo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685800"/>
            <a:ext cx="1933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457200" y="304800"/>
            <a:ext cx="81930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447800"/>
            <a:ext cx="9144000" cy="46038"/>
          </a:xfrm>
          <a:prstGeom prst="rect">
            <a:avLst/>
          </a:prstGeom>
          <a:solidFill>
            <a:srgbClr val="00629B"/>
          </a:solidFill>
          <a:ln w="12700">
            <a:solidFill>
              <a:srgbClr val="00629B"/>
            </a:solidFill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29B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DC87D-F6D5-4081-B879-D882508E23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9B343-D906-4B40-92B6-8FC5D77996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_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harterCommunication_Logo_Colo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685800"/>
            <a:ext cx="1933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457200" y="304800"/>
            <a:ext cx="81930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447800"/>
            <a:ext cx="9144000" cy="46038"/>
          </a:xfrm>
          <a:prstGeom prst="rect">
            <a:avLst/>
          </a:prstGeom>
          <a:solidFill>
            <a:srgbClr val="00629B"/>
          </a:solidFill>
          <a:ln w="12700">
            <a:solidFill>
              <a:srgbClr val="00629B"/>
            </a:solidFill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29B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1447800"/>
            <a:ext cx="9144000" cy="46038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00629B"/>
              </a:solidFill>
              <a:latin typeface="Arial" panose="020B0604020202020204"/>
              <a:ea typeface="ヒラギノ角ゴ Pro W3" pitchFamily="126" charset="-128"/>
              <a:cs typeface="+mn-cs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2800" b="1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4700016"/>
            <a:ext cx="8229600" cy="548640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1" y="275875"/>
            <a:ext cx="2280037" cy="95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9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 i="0">
                <a:solidFill>
                  <a:srgbClr val="00629B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1143000"/>
            <a:ext cx="8229600" cy="5029200"/>
          </a:xfrm>
        </p:spPr>
        <p:txBody>
          <a:bodyPr/>
          <a:lstStyle>
            <a:lvl1pPr marL="0" indent="0">
              <a:buClr>
                <a:srgbClr val="004F7E"/>
              </a:buClr>
              <a:buSzPct val="110000"/>
              <a:buFont typeface="Calibri" pitchFamily="34" charset="0"/>
              <a:buNone/>
              <a:defRPr>
                <a:solidFill>
                  <a:srgbClr val="77787B"/>
                </a:solidFill>
                <a:latin typeface="Arial"/>
              </a:defRPr>
            </a:lvl1pPr>
            <a:lvl2pPr>
              <a:defRPr>
                <a:solidFill>
                  <a:srgbClr val="77787B"/>
                </a:solidFill>
                <a:latin typeface="Arial"/>
              </a:defRPr>
            </a:lvl2pPr>
            <a:lvl3pPr>
              <a:defRPr>
                <a:solidFill>
                  <a:srgbClr val="77787B"/>
                </a:solidFill>
                <a:latin typeface="Arial"/>
              </a:defRPr>
            </a:lvl3pPr>
            <a:lvl4pPr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ourier New" pitchFamily="49" charset="0"/>
              <a:buChar char="o"/>
              <a:defRPr sz="1600">
                <a:solidFill>
                  <a:srgbClr val="77787B"/>
                </a:solidFill>
                <a:latin typeface="Arial"/>
              </a:defRPr>
            </a:lvl4pPr>
            <a:lvl5pPr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600">
                <a:solidFill>
                  <a:srgbClr val="77787B"/>
                </a:solidFill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3"/>
          </p:nvPr>
        </p:nvSpPr>
        <p:spPr>
          <a:xfrm>
            <a:off x="8305800" y="6400800"/>
            <a:ext cx="609600" cy="200025"/>
          </a:xfrm>
        </p:spPr>
        <p:txBody>
          <a:bodyPr/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>
              <a:defRPr/>
            </a:pPr>
            <a:fld id="{1132B94A-619C-4CD4-9C8E-0A3C3A47B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4"/>
          </p:nvPr>
        </p:nvSpPr>
        <p:spPr>
          <a:xfrm>
            <a:off x="457200" y="6400800"/>
            <a:ext cx="2743200" cy="2286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800" dirty="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Charter : Confidential 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144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+mj-lt"/>
              <a:buAutoNum type="arabicPeriod"/>
              <a:defRPr/>
            </a:lvl1pPr>
            <a:lvl2pPr marL="457200" indent="-228600">
              <a:buFont typeface="+mj-lt"/>
              <a:buAutoNum type="alphaLcPeriod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99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2"/>
            <a:ext cx="8229600" cy="31805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2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 (Bla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2"/>
            <a:ext cx="8229600" cy="31805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39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43000"/>
            <a:ext cx="405993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42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4"/>
            <a:ext cx="4059936" cy="40551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4"/>
            <a:ext cx="4059936" cy="40551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29"/>
            <a:ext cx="4059936" cy="639762"/>
          </a:xfrm>
        </p:spPr>
        <p:txBody>
          <a:bodyPr anchor="b"/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8429"/>
            <a:ext cx="4059936" cy="639762"/>
          </a:xfrm>
        </p:spPr>
        <p:txBody>
          <a:bodyPr anchor="b"/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9101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08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1"/>
            <a:ext cx="3917950" cy="5029200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rgbClr val="77787B"/>
                </a:solidFill>
              </a:defRPr>
            </a:lvl1pPr>
            <a:lvl2pPr>
              <a:defRPr sz="1600">
                <a:solidFill>
                  <a:srgbClr val="77787B"/>
                </a:solidFill>
              </a:defRPr>
            </a:lvl2pPr>
            <a:lvl3pPr>
              <a:defRPr sz="1600">
                <a:solidFill>
                  <a:srgbClr val="77787B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8850" y="1143001"/>
            <a:ext cx="391795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7787B"/>
                </a:solidFill>
              </a:defRPr>
            </a:lvl1pPr>
            <a:lvl2pPr>
              <a:defRPr sz="1600">
                <a:solidFill>
                  <a:srgbClr val="77787B"/>
                </a:solidFill>
              </a:defRPr>
            </a:lvl2pPr>
            <a:lvl3pPr>
              <a:defRPr sz="1600">
                <a:solidFill>
                  <a:srgbClr val="77787B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296863" cy="200025"/>
          </a:xfrm>
        </p:spPr>
        <p:txBody>
          <a:bodyPr/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>
              <a:defRPr/>
            </a:pPr>
            <a:fld id="{ED5DC87D-F6D5-4081-B879-D882508E23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>
          <a:xfrm>
            <a:off x="457200" y="6400800"/>
            <a:ext cx="2743200" cy="2286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800" dirty="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Charter : Confidential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0" y="1143000"/>
            <a:ext cx="62103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7787B"/>
                </a:solidFill>
              </a:defRPr>
            </a:lvl1pPr>
            <a:lvl2pPr>
              <a:defRPr sz="1600">
                <a:solidFill>
                  <a:srgbClr val="77787B"/>
                </a:solidFill>
              </a:defRPr>
            </a:lvl2pPr>
            <a:lvl3pPr>
              <a:defRPr sz="1600">
                <a:solidFill>
                  <a:srgbClr val="77787B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1828799" cy="50292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buNone/>
              <a:defRPr sz="1400">
                <a:solidFill>
                  <a:srgbClr val="77787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296863" cy="200025"/>
          </a:xfrm>
        </p:spPr>
        <p:txBody>
          <a:bodyPr/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>
              <a:defRPr/>
            </a:pPr>
            <a:fld id="{6DA9B343-D906-4B40-92B6-8FC5D77996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>
          <a:xfrm>
            <a:off x="457200" y="6400800"/>
            <a:ext cx="2743200" cy="2286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800" dirty="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Charter : Confidential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0388" cy="69691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199" y="1143000"/>
            <a:ext cx="8229601" cy="5105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SmartArt graphic</a:t>
            </a:r>
            <a:endParaRPr lang="en-US" noProof="0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296863" cy="200025"/>
          </a:xfrm>
        </p:spPr>
        <p:txBody>
          <a:bodyPr/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>
              <a:defRPr/>
            </a:pPr>
            <a:fld id="{331F1E08-1555-463B-8ADE-5E1B12AFB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>
          <a:xfrm>
            <a:off x="457200" y="6400800"/>
            <a:ext cx="2743200" cy="2286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800" dirty="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Charter : Confidential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0388" cy="696913"/>
          </a:xfr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martArt Placeholder 2"/>
          <p:cNvSpPr>
            <a:spLocks noGrp="1"/>
          </p:cNvSpPr>
          <p:nvPr>
            <p:ph type="dgm" idx="1"/>
          </p:nvPr>
        </p:nvSpPr>
        <p:spPr>
          <a:xfrm>
            <a:off x="457199" y="1143000"/>
            <a:ext cx="8229601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SmartArt graphic</a:t>
            </a:r>
            <a:endParaRPr lang="en-US" noProof="0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296863" cy="200025"/>
          </a:xfrm>
        </p:spPr>
        <p:txBody>
          <a:bodyPr/>
          <a:lstStyle>
            <a:lvl1pPr>
              <a:defRPr>
                <a:solidFill>
                  <a:srgbClr val="77787B"/>
                </a:solidFill>
              </a:defRPr>
            </a:lvl1pPr>
          </a:lstStyle>
          <a:p>
            <a:pPr>
              <a:defRPr/>
            </a:pPr>
            <a:fld id="{A79C775D-EA41-44FA-BF53-44E6CA034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>
          <a:xfrm>
            <a:off x="457200" y="6400800"/>
            <a:ext cx="2743200" cy="2286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800" dirty="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Charter : Confidential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2B94A-619C-4CD4-9C8E-0A3C3A47B5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6.emf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harterCommunication_Logo_Color.pn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7713" y="6348413"/>
            <a:ext cx="11318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305800" y="6408738"/>
            <a:ext cx="296863" cy="2000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77787B"/>
                </a:solidFill>
                <a:latin typeface="Generis Sans Com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C2A9B718-2AEA-4E80-A823-0696BD3EEA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pic>
        <p:nvPicPr>
          <p:cNvPr id="1031" name="Picture 4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3400" y="6248400"/>
            <a:ext cx="8051800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47" y="6298406"/>
            <a:ext cx="1474365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8" r:id="rId1"/>
    <p:sldLayoutId id="2147484459" r:id="rId2"/>
    <p:sldLayoutId id="2147484460" r:id="rId3"/>
    <p:sldLayoutId id="2147484461" r:id="rId4"/>
    <p:sldLayoutId id="2147484462" r:id="rId5"/>
    <p:sldLayoutId id="2147484463" r:id="rId6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29B"/>
          </a:solidFill>
          <a:latin typeface="Arial"/>
          <a:ea typeface="ヒラギノ角ゴ Pro W3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29B"/>
          </a:solidFill>
          <a:latin typeface="Arial" charset="0"/>
          <a:ea typeface="ヒラギノ角ゴ Pro W3" charset="0"/>
          <a:cs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29B"/>
          </a:solidFill>
          <a:latin typeface="Arial" charset="0"/>
          <a:ea typeface="ヒラギノ角ゴ Pro W3" charset="0"/>
          <a:cs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29B"/>
          </a:solidFill>
          <a:latin typeface="Arial" charset="0"/>
          <a:ea typeface="ヒラギノ角ゴ Pro W3" charset="0"/>
          <a:cs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29B"/>
          </a:solidFill>
          <a:latin typeface="Arial" charset="0"/>
          <a:ea typeface="ヒラギノ角ゴ Pro W3" charset="0"/>
          <a:cs typeface="Calibri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Generis Sans Co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Generis Sans Co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Generis Sans Co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Generis Sans Com" pitchFamily="34" charset="0"/>
        </a:defRPr>
      </a:lvl9pPr>
    </p:titleStyle>
    <p:bodyStyle>
      <a:lvl1pPr marL="344488" indent="-344488" algn="l" rtl="0" eaLnBrk="0" fontAlgn="base" hangingPunct="0">
        <a:spcBef>
          <a:spcPts val="600"/>
        </a:spcBef>
        <a:spcAft>
          <a:spcPct val="0"/>
        </a:spcAft>
        <a:buClr>
          <a:srgbClr val="00AEEF"/>
        </a:buClr>
        <a:buSzPct val="120000"/>
        <a:buFont typeface="Calibri" pitchFamily="34" charset="0"/>
        <a:defRPr sz="2400">
          <a:solidFill>
            <a:srgbClr val="77787B"/>
          </a:solidFill>
          <a:latin typeface="Arial"/>
          <a:ea typeface="ヒラギノ角ゴ Pro W3" charset="0"/>
          <a:cs typeface="Calibri" pitchFamily="34" charset="0"/>
        </a:defRPr>
      </a:lvl1pPr>
      <a:lvl2pPr marL="687388" indent="-228600" algn="l" rtl="0" eaLnBrk="0" fontAlgn="base" hangingPunct="0">
        <a:spcBef>
          <a:spcPts val="600"/>
        </a:spcBef>
        <a:spcAft>
          <a:spcPct val="0"/>
        </a:spcAft>
        <a:buClr>
          <a:srgbClr val="004F7E"/>
        </a:buClr>
        <a:buSzPct val="110000"/>
        <a:buFont typeface="Arial" pitchFamily="34" charset="0"/>
        <a:buChar char="•"/>
        <a:defRPr sz="1600">
          <a:solidFill>
            <a:srgbClr val="77787B"/>
          </a:solidFill>
          <a:latin typeface="Arial"/>
          <a:ea typeface="ヒラギノ角ゴ Pro W3" charset="0"/>
          <a:cs typeface="Calibri" pitchFamily="34" charset="0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7F7F7F"/>
        </a:buClr>
        <a:buSzPct val="110000"/>
        <a:buFont typeface="Arial" pitchFamily="34" charset="0"/>
        <a:buChar char="•"/>
        <a:defRPr sz="1600">
          <a:solidFill>
            <a:srgbClr val="77787B"/>
          </a:solidFill>
          <a:latin typeface="Arial"/>
          <a:ea typeface="ヒラギノ角ゴ Pro W3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Charter : Confidential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2A9B718-2AEA-4E80-A823-0696BD3EE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CharterCommunication_Logo_Color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97713" y="6348413"/>
            <a:ext cx="11318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" y="6248400"/>
            <a:ext cx="8051800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846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6982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519672"/>
            <a:ext cx="302895" cy="1231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 b="1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7A06355-695B-A541-92EF-FCC51061BB6D}" type="slidenum">
              <a:rPr lang="en-US" smtClean="0">
                <a:solidFill>
                  <a:srgbClr val="808285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808285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13" y="6256990"/>
            <a:ext cx="1059093" cy="444711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760095" y="6519672"/>
            <a:ext cx="2057400" cy="1231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808285"/>
                </a:solidFill>
              </a:rPr>
              <a:t>Charter: Confidential</a:t>
            </a:r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7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8" r:id="rId1"/>
    <p:sldLayoutId id="2147484609" r:id="rId2"/>
    <p:sldLayoutId id="2147484610" r:id="rId3"/>
    <p:sldLayoutId id="2147484611" r:id="rId4"/>
    <p:sldLayoutId id="2147484612" r:id="rId5"/>
    <p:sldLayoutId id="2147484613" r:id="rId6"/>
    <p:sldLayoutId id="2147484614" r:id="rId7"/>
    <p:sldLayoutId id="2147484615" r:id="rId8"/>
    <p:sldLayoutId id="214748461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s.usda.gov/nslp/national-school-lunch-program-nsl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www.spectruminternetassist.com/" TargetMode="External"/><Relationship Id="rId4" Type="http://schemas.openxmlformats.org/officeDocument/2006/relationships/hyperlink" Target="https://www.ssa.gov/ss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white">
          <a:xfrm>
            <a:off x="914400" y="3810000"/>
            <a:ext cx="525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 b="0" dirty="0" smtClean="0">
              <a:solidFill>
                <a:srgbClr val="00629B"/>
              </a:solidFill>
              <a:latin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 b="0" dirty="0">
              <a:solidFill>
                <a:srgbClr val="00629B"/>
              </a:solidFill>
              <a:latin typeface="Arial" pitchFamily="34" charset="0"/>
            </a:endParaRPr>
          </a:p>
        </p:txBody>
      </p:sp>
      <p:sp>
        <p:nvSpPr>
          <p:cNvPr id="8195" name="Rectangle 2"/>
          <p:cNvSpPr txBox="1">
            <a:spLocks noChangeArrowheads="1"/>
          </p:cNvSpPr>
          <p:nvPr/>
        </p:nvSpPr>
        <p:spPr bwMode="white">
          <a:xfrm>
            <a:off x="878541" y="4724400"/>
            <a:ext cx="7391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2000" b="0" dirty="0" smtClean="0">
                <a:solidFill>
                  <a:srgbClr val="00629B"/>
                </a:solidFill>
                <a:latin typeface="Arial" pitchFamily="34" charset="0"/>
              </a:rPr>
              <a:t>Buz Schott</a:t>
            </a:r>
            <a:r>
              <a:rPr lang="en-US" sz="1600" b="0" dirty="0" smtClean="0">
                <a:solidFill>
                  <a:srgbClr val="00629B"/>
                </a:solidFill>
                <a:latin typeface="Arial" pitchFamily="34" charset="0"/>
              </a:rPr>
              <a:t> </a:t>
            </a:r>
          </a:p>
          <a:p>
            <a:r>
              <a:rPr lang="en-US" sz="1600" b="0" dirty="0" smtClean="0">
                <a:solidFill>
                  <a:srgbClr val="00629B"/>
                </a:solidFill>
                <a:latin typeface="Arial" pitchFamily="34" charset="0"/>
              </a:rPr>
              <a:t>Senior Director of Government Affairs</a:t>
            </a:r>
          </a:p>
          <a:p>
            <a:r>
              <a:rPr lang="en-US" altLang="en-US" sz="1600" b="0" dirty="0">
                <a:solidFill>
                  <a:srgbClr val="00629B"/>
                </a:solidFill>
                <a:latin typeface="Arial" pitchFamily="34" charset="0"/>
              </a:rPr>
              <a:t>Charter Communications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1400" b="0" dirty="0" smtClean="0">
              <a:solidFill>
                <a:srgbClr val="00629B"/>
              </a:solidFill>
              <a:latin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sz="1400" b="0" dirty="0" smtClean="0">
              <a:solidFill>
                <a:srgbClr val="00629B"/>
              </a:solidFill>
              <a:latin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sz="1400" b="0" dirty="0" smtClean="0">
              <a:solidFill>
                <a:srgbClr val="00629B"/>
              </a:solidFill>
              <a:latin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sz="1400" b="0" dirty="0">
              <a:solidFill>
                <a:srgbClr val="00629B"/>
              </a:solidFill>
              <a:latin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sz="1400" b="0" dirty="0">
              <a:solidFill>
                <a:srgbClr val="00629B"/>
              </a:solidFill>
              <a:latin typeface="Arial" pitchFamily="34" charset="0"/>
            </a:endParaRPr>
          </a:p>
        </p:txBody>
      </p:sp>
      <p:sp>
        <p:nvSpPr>
          <p:cNvPr id="8196" name="Rectangle 2"/>
          <p:cNvSpPr txBox="1">
            <a:spLocks noChangeArrowheads="1"/>
          </p:cNvSpPr>
          <p:nvPr/>
        </p:nvSpPr>
        <p:spPr bwMode="white">
          <a:xfrm>
            <a:off x="876822" y="24384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altLang="en-US" sz="2800" dirty="0" smtClean="0">
                <a:solidFill>
                  <a:srgbClr val="00629B"/>
                </a:solidFill>
                <a:latin typeface="Arial" pitchFamily="34" charset="0"/>
              </a:rPr>
              <a:t>California Advanced Services Fund</a:t>
            </a:r>
          </a:p>
          <a:p>
            <a:r>
              <a:rPr lang="en-US" altLang="en-US" sz="2800" dirty="0" smtClean="0">
                <a:solidFill>
                  <a:srgbClr val="00629B"/>
                </a:solidFill>
                <a:latin typeface="Arial" pitchFamily="34" charset="0"/>
              </a:rPr>
              <a:t>Public Forum/Workshop</a:t>
            </a:r>
          </a:p>
          <a:p>
            <a:endParaRPr lang="en-US" altLang="en-US" sz="2000" b="0" i="1" smtClean="0">
              <a:solidFill>
                <a:srgbClr val="00629B"/>
              </a:solidFill>
              <a:latin typeface="Arial" pitchFamily="34" charset="0"/>
            </a:endParaRPr>
          </a:p>
          <a:p>
            <a:r>
              <a:rPr lang="en-US" altLang="en-US" sz="2000" b="0" i="1" smtClean="0">
                <a:solidFill>
                  <a:srgbClr val="00629B"/>
                </a:solidFill>
                <a:latin typeface="Arial" pitchFamily="34" charset="0"/>
              </a:rPr>
              <a:t>El </a:t>
            </a:r>
            <a:r>
              <a:rPr lang="en-US" altLang="en-US" sz="2000" b="0" i="1" dirty="0" smtClean="0">
                <a:solidFill>
                  <a:srgbClr val="00629B"/>
                </a:solidFill>
                <a:latin typeface="Arial" pitchFamily="34" charset="0"/>
              </a:rPr>
              <a:t>Centro, California</a:t>
            </a:r>
          </a:p>
          <a:p>
            <a:r>
              <a:rPr lang="en-US" altLang="en-US" sz="2000" b="0" i="1" dirty="0" smtClean="0">
                <a:solidFill>
                  <a:srgbClr val="00629B"/>
                </a:solidFill>
                <a:latin typeface="Arial" pitchFamily="34" charset="0"/>
              </a:rPr>
              <a:t>March 28, 2018</a:t>
            </a:r>
            <a:endParaRPr lang="en-US" altLang="en-US" sz="2000" b="0" i="1" dirty="0">
              <a:solidFill>
                <a:srgbClr val="00629B"/>
              </a:solidFill>
              <a:latin typeface="Arial" pitchFamily="34" charset="0"/>
            </a:endParaRPr>
          </a:p>
          <a:p>
            <a:endParaRPr lang="en-US" altLang="en-US" sz="1800" b="0" i="1" dirty="0">
              <a:solidFill>
                <a:srgbClr val="00629B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484632"/>
          </a:xfrm>
        </p:spPr>
        <p:txBody>
          <a:bodyPr/>
          <a:lstStyle/>
          <a:p>
            <a:r>
              <a:rPr lang="en-US" dirty="0" smtClean="0"/>
              <a:t>Charter Communications Priorities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594" y="1371599"/>
            <a:ext cx="7534405" cy="3862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 smtClean="0"/>
              <a:t>Bridging the digital divide by bringing internet service to underserved communities is a high priority of Charter Communications</a:t>
            </a:r>
          </a:p>
          <a:p>
            <a:pPr marL="274320" indent="-27432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dirty="0"/>
          </a:p>
          <a:p>
            <a:pPr marL="502920" lvl="1" indent="-27432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dirty="0" smtClean="0"/>
              <a:t>Low-cost, high-speed broadband program</a:t>
            </a:r>
          </a:p>
          <a:p>
            <a:pPr marL="502920" lvl="1" indent="-27432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dirty="0" smtClean="0"/>
              <a:t>High-speed broadband deployment</a:t>
            </a:r>
          </a:p>
          <a:p>
            <a:pPr marL="502920" lvl="1" indent="-27432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dirty="0" smtClean="0"/>
              <a:t>Excellent customer service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2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2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Low-Cost High-Speed Broadband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45" y="1219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Spectrum Internet Assist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$14.99 per month</a:t>
            </a:r>
            <a:endParaRPr lang="en-US" sz="18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Available to income-qualifying families with children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Available to SSI-qualifying seniors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Federally approved high-speed broadband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Community Outreach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Work with CETF to promote SIA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Work with IVEDC and ICOE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Provide more than 10,000 flyers and information to targeted communities and organizations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SIA Awareness Events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El Centro September 2017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Six California events in 2017 ahead of schedule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Dozen or more in 2018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3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10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Broadband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80,000 new high-speed broadband </a:t>
            </a:r>
            <a:r>
              <a:rPr lang="en-US" sz="2200" dirty="0" err="1" smtClean="0"/>
              <a:t>passings</a:t>
            </a:r>
            <a:r>
              <a:rPr lang="en-US" sz="2200" dirty="0" smtClean="0"/>
              <a:t> within 4 years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66,000 or more than 83 percent in communities with family members who are non-English speaking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Working to meet our commitment ahead of schedule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Imperial County top priority</a:t>
            </a:r>
            <a:endParaRPr lang="en-US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25,000 Hot Spots within 4 years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19,819 already launched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17,034 are located in communities with family members who are non-English speaking </a:t>
            </a:r>
            <a:endParaRPr lang="en-US" sz="1800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Ahead of schedule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Good progress in Imperial County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Achieving goals throughout California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4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9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and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982"/>
            <a:ext cx="8229600" cy="510141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California Emerging Technology Fund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Working closely with CETF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$32.5 million over 5 years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Legislative support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CASF continued funding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Imperial Valley Economic </a:t>
            </a:r>
            <a:r>
              <a:rPr lang="en-US" sz="2400" dirty="0"/>
              <a:t>D</a:t>
            </a:r>
            <a:r>
              <a:rPr lang="en-US" sz="2400" dirty="0" smtClean="0"/>
              <a:t>evelopment Corporation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Support SIA event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Help with outreach – 2,000 flyers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Member of Southern Border Broadband </a:t>
            </a:r>
            <a:r>
              <a:rPr lang="en-US" sz="1800" dirty="0" err="1" smtClean="0"/>
              <a:t>Consotium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Imperial County Office of Education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Hosted November 2017 SIA event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Support for qualifying families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Assemblyman Eduardo Garcia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Support AB 1665 – Internet For All Act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Worked together on November event and broadband expansion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5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6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3359" y="457200"/>
            <a:ext cx="8502041" cy="484632"/>
          </a:xfrm>
        </p:spPr>
        <p:txBody>
          <a:bodyPr/>
          <a:lstStyle/>
          <a:p>
            <a:r>
              <a:rPr lang="en-US" dirty="0" smtClean="0"/>
              <a:t>Spectrum Internet Assist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43000"/>
            <a:ext cx="8153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dirty="0"/>
              <a:t>Spectrum Internet Assist </a:t>
            </a:r>
            <a:r>
              <a:rPr lang="en-US" sz="2200" dirty="0" smtClean="0"/>
              <a:t>delivers the </a:t>
            </a:r>
            <a:r>
              <a:rPr lang="en-US" sz="2200" dirty="0"/>
              <a:t>fastest Internet speeds (30/4 Mbps) in the </a:t>
            </a:r>
            <a:r>
              <a:rPr lang="en-US" sz="2200" dirty="0" smtClean="0"/>
              <a:t>nation for </a:t>
            </a:r>
            <a:r>
              <a:rPr lang="en-US" sz="2200" dirty="0"/>
              <a:t>a low-cost broadband </a:t>
            </a:r>
            <a:r>
              <a:rPr lang="en-US" sz="2200" dirty="0" smtClean="0"/>
              <a:t>program</a:t>
            </a:r>
            <a:endParaRPr lang="en-US" sz="2400" dirty="0" smtClean="0"/>
          </a:p>
          <a:p>
            <a:pPr lvl="1">
              <a:lnSpc>
                <a:spcPct val="2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$</a:t>
            </a:r>
            <a:r>
              <a:rPr lang="en-US" dirty="0"/>
              <a:t>14.99 per </a:t>
            </a:r>
            <a:r>
              <a:rPr lang="en-US" dirty="0" smtClean="0"/>
              <a:t>month</a:t>
            </a:r>
            <a:endParaRPr lang="en-US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Locked-in rate of $5.00 per month for home </a:t>
            </a:r>
            <a:r>
              <a:rPr lang="en-US" dirty="0" err="1"/>
              <a:t>WiFi</a:t>
            </a:r>
            <a:r>
              <a:rPr lang="en-US" dirty="0"/>
              <a:t>, including a router, with no activation </a:t>
            </a:r>
            <a:r>
              <a:rPr lang="en-US" dirty="0" smtClean="0"/>
              <a:t>fee </a:t>
            </a:r>
            <a:endParaRPr lang="en-US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Spectrum Internet Assist customers are eligible to receive promotional and phone bundle </a:t>
            </a:r>
            <a:r>
              <a:rPr lang="en-US" dirty="0" smtClean="0"/>
              <a:t>offerings</a:t>
            </a:r>
            <a:endParaRPr lang="en-US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Spectrum Internet Assist comes with a modem at no extra cost, and free </a:t>
            </a:r>
            <a:r>
              <a:rPr lang="en-US" dirty="0" smtClean="0"/>
              <a:t>self-install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F</a:t>
            </a:r>
            <a:r>
              <a:rPr lang="en-US" dirty="0" smtClean="0"/>
              <a:t>aster than any comparable industry offer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The only low-cost broadband service that meets the FCC’s definition of ‘high-speed’ broadband.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6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966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484632"/>
          </a:xfrm>
        </p:spPr>
        <p:txBody>
          <a:bodyPr/>
          <a:lstStyle/>
          <a:p>
            <a:r>
              <a:rPr lang="en-US" dirty="0" smtClean="0"/>
              <a:t>Spectrum Internet Assist Eligibility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105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Families with students who participate in the </a:t>
            </a:r>
            <a:r>
              <a:rPr lang="en-US" dirty="0">
                <a:hlinkClick r:id="rId3"/>
              </a:rPr>
              <a:t>National School Lunch </a:t>
            </a:r>
            <a:r>
              <a:rPr lang="en-US" dirty="0" smtClean="0">
                <a:hlinkClick r:id="rId3"/>
              </a:rPr>
              <a:t>Program</a:t>
            </a:r>
            <a:endParaRPr lang="en-US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Seniors </a:t>
            </a:r>
            <a:r>
              <a:rPr lang="en-US" dirty="0"/>
              <a:t>who are 65 and older who receive </a:t>
            </a:r>
            <a:r>
              <a:rPr lang="en-US" dirty="0">
                <a:hlinkClick r:id="rId4"/>
              </a:rPr>
              <a:t>Supplemental Security Income program</a:t>
            </a:r>
            <a:r>
              <a:rPr lang="en-US" dirty="0"/>
              <a:t> </a:t>
            </a:r>
            <a:r>
              <a:rPr lang="en-US" dirty="0" smtClean="0"/>
              <a:t>benefits</a:t>
            </a:r>
            <a:endParaRPr lang="en-US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Additional Criteria</a:t>
            </a:r>
            <a:endParaRPr lang="en-US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Current </a:t>
            </a:r>
            <a:r>
              <a:rPr lang="en-US" sz="1600" dirty="0"/>
              <a:t>phone and video customers who meet one of the two criteria above can </a:t>
            </a:r>
            <a:r>
              <a:rPr lang="en-US" sz="1600" dirty="0" smtClean="0"/>
              <a:t>enroll</a:t>
            </a:r>
            <a:endParaRPr lang="en-US" sz="1600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Prospective SIA </a:t>
            </a:r>
            <a:r>
              <a:rPr lang="en-US" sz="1600" dirty="0"/>
              <a:t>enrollees cannot have had a Charter/Time Warner Cable/Bright House Network broadband subscription within </a:t>
            </a:r>
            <a:r>
              <a:rPr lang="en-US" sz="1600" dirty="0" smtClean="0"/>
              <a:t>30 days</a:t>
            </a:r>
            <a:endParaRPr lang="en-US" sz="1600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Prospective </a:t>
            </a:r>
            <a:r>
              <a:rPr lang="en-US" sz="1600" dirty="0"/>
              <a:t>enrollees will not be denied participation in the program due to a bad credit score, but they must clear any outstanding debt incurred within the </a:t>
            </a:r>
            <a:r>
              <a:rPr lang="en-US" sz="1600" dirty="0" smtClean="0"/>
              <a:t>last </a:t>
            </a:r>
            <a:r>
              <a:rPr lang="en-US" sz="1600" dirty="0"/>
              <a:t>year </a:t>
            </a:r>
            <a:r>
              <a:rPr lang="en-US" sz="1600" dirty="0" smtClean="0"/>
              <a:t>in </a:t>
            </a:r>
            <a:r>
              <a:rPr lang="en-US" sz="1600" dirty="0"/>
              <a:t>order to be </a:t>
            </a:r>
            <a:r>
              <a:rPr lang="en-US" sz="1600" dirty="0" smtClean="0"/>
              <a:t>eligible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Contact Information</a:t>
            </a:r>
          </a:p>
          <a:p>
            <a:pPr marL="457200" lvl="2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hlinkClick r:id="rId5"/>
              </a:rPr>
              <a:t>www.SpectrumInternetAssist.com</a:t>
            </a:r>
            <a:r>
              <a:rPr lang="en-US" sz="2000" b="1" dirty="0" smtClean="0"/>
              <a:t>  </a:t>
            </a:r>
            <a:r>
              <a:rPr lang="en-US" sz="2000" dirty="0" smtClean="0"/>
              <a:t>or  </a:t>
            </a:r>
            <a:r>
              <a:rPr lang="en-US" sz="2000" b="1" dirty="0" smtClean="0">
                <a:solidFill>
                  <a:schemeClr val="bg2"/>
                </a:solidFill>
              </a:rPr>
              <a:t>1-844-525-1574</a:t>
            </a:r>
          </a:p>
          <a:p>
            <a:pPr lvl="4"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>
                <a:solidFill>
                  <a:srgbClr val="808285"/>
                </a:solidFill>
              </a:rPr>
              <a:pPr/>
              <a:t>7</a:t>
            </a:fld>
            <a:endParaRPr lang="en-US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Presentation_FactSet_2011">
  <a:themeElements>
    <a:clrScheme name="Custom 2">
      <a:dk1>
        <a:srgbClr val="919194"/>
      </a:dk1>
      <a:lt1>
        <a:srgbClr val="FFFFFF"/>
      </a:lt1>
      <a:dk2>
        <a:srgbClr val="919194"/>
      </a:dk2>
      <a:lt2>
        <a:srgbClr val="FFFFFF"/>
      </a:lt2>
      <a:accent1>
        <a:srgbClr val="00629B"/>
      </a:accent1>
      <a:accent2>
        <a:srgbClr val="009681"/>
      </a:accent2>
      <a:accent3>
        <a:srgbClr val="919194"/>
      </a:accent3>
      <a:accent4>
        <a:srgbClr val="500778"/>
      </a:accent4>
      <a:accent5>
        <a:srgbClr val="FFA300"/>
      </a:accent5>
      <a:accent6>
        <a:srgbClr val="910048"/>
      </a:accent6>
      <a:hlink>
        <a:srgbClr val="0066FF"/>
      </a:hlink>
      <a:folHlink>
        <a:srgbClr val="0066FF"/>
      </a:folHlink>
    </a:clrScheme>
    <a:fontScheme name="FactSet Font Se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round/>
          <a:headEnd type="oval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eneris Sans Co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hlink"/>
          </a:solidFill>
          <a:prstDash val="solid"/>
          <a:round/>
          <a:headEnd type="oval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neris Sans Com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EF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AAD3F6"/>
        </a:accent5>
        <a:accent6>
          <a:srgbClr val="007300"/>
        </a:accent6>
        <a:hlink>
          <a:srgbClr val="F8C807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EF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AAD3F6"/>
        </a:accent5>
        <a:accent6>
          <a:srgbClr val="8AE72D"/>
        </a:accent6>
        <a:hlink>
          <a:srgbClr val="F8C807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EF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AAD3F6"/>
        </a:accent5>
        <a:accent6>
          <a:srgbClr val="8AE72D"/>
        </a:accent6>
        <a:hlink>
          <a:srgbClr val="F8C807"/>
        </a:hlink>
        <a:folHlink>
          <a:srgbClr val="86AD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EF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D3F6"/>
        </a:accent5>
        <a:accent6>
          <a:srgbClr val="8AB900"/>
        </a:accent6>
        <a:hlink>
          <a:srgbClr val="F8C807"/>
        </a:hlink>
        <a:folHlink>
          <a:srgbClr val="86ADB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arter Presentation">
  <a:themeElements>
    <a:clrScheme name="Charter &amp; Spectrum">
      <a:dk1>
        <a:srgbClr val="2C3035"/>
      </a:dk1>
      <a:lt1>
        <a:srgbClr val="FFFFFF"/>
      </a:lt1>
      <a:dk2>
        <a:srgbClr val="003057"/>
      </a:dk2>
      <a:lt2>
        <a:srgbClr val="0077BC"/>
      </a:lt2>
      <a:accent1>
        <a:srgbClr val="00629B"/>
      </a:accent1>
      <a:accent2>
        <a:srgbClr val="808285"/>
      </a:accent2>
      <a:accent3>
        <a:srgbClr val="009E8C"/>
      </a:accent3>
      <a:accent4>
        <a:srgbClr val="FAA900"/>
      </a:accent4>
      <a:accent5>
        <a:srgbClr val="96004D"/>
      </a:accent5>
      <a:accent6>
        <a:srgbClr val="500778"/>
      </a:accent6>
      <a:hlink>
        <a:srgbClr val="0077BC"/>
      </a:hlink>
      <a:folHlink>
        <a:srgbClr val="00305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r_Presentation_Template" id="{99C8300D-2BC8-0142-ACA5-13A65F2B872C}" vid="{38973352-3E20-AB44-8DC9-834996CD962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arter &amp; Spectrum">
    <a:dk1>
      <a:srgbClr val="2C3035"/>
    </a:dk1>
    <a:lt1>
      <a:srgbClr val="FFFFFF"/>
    </a:lt1>
    <a:dk2>
      <a:srgbClr val="003057"/>
    </a:dk2>
    <a:lt2>
      <a:srgbClr val="0077BC"/>
    </a:lt2>
    <a:accent1>
      <a:srgbClr val="00629B"/>
    </a:accent1>
    <a:accent2>
      <a:srgbClr val="808285"/>
    </a:accent2>
    <a:accent3>
      <a:srgbClr val="009E8C"/>
    </a:accent3>
    <a:accent4>
      <a:srgbClr val="FAA900"/>
    </a:accent4>
    <a:accent5>
      <a:srgbClr val="96004D"/>
    </a:accent5>
    <a:accent6>
      <a:srgbClr val="500778"/>
    </a:accent6>
    <a:hlink>
      <a:srgbClr val="0077BC"/>
    </a:hlink>
    <a:folHlink>
      <a:srgbClr val="00305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8034</TotalTime>
  <Words>478</Words>
  <Application>Microsoft Office PowerPoint</Application>
  <PresentationFormat>Letter Paper (8.5x11 in)</PresentationFormat>
  <Paragraphs>86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Constantia</vt:lpstr>
      <vt:lpstr>Courier New</vt:lpstr>
      <vt:lpstr>Generis Sans Com</vt:lpstr>
      <vt:lpstr>Wingdings</vt:lpstr>
      <vt:lpstr>Wingdings 2</vt:lpstr>
      <vt:lpstr>ヒラギノ角ゴ Pro W3</vt:lpstr>
      <vt:lpstr>Presentation_FactSet_2011</vt:lpstr>
      <vt:lpstr>Flow</vt:lpstr>
      <vt:lpstr>Charter Presentation</vt:lpstr>
      <vt:lpstr>PowerPoint Presentation</vt:lpstr>
      <vt:lpstr>Charter Communications Priorities</vt:lpstr>
      <vt:lpstr>Low-Cost High-Speed Broadband Program</vt:lpstr>
      <vt:lpstr>Broadband Deployment</vt:lpstr>
      <vt:lpstr>Collaboration and Partnerships</vt:lpstr>
      <vt:lpstr>Spectrum Internet Assist</vt:lpstr>
      <vt:lpstr>Spectrum Internet Assist Eligibility</vt:lpstr>
    </vt:vector>
  </TitlesOfParts>
  <Company>FactSet Research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FactSet</dc:title>
  <dc:creator>Peter J. Franz</dc:creator>
  <cp:lastModifiedBy>Power Point</cp:lastModifiedBy>
  <cp:revision>683</cp:revision>
  <cp:lastPrinted>2015-10-13T21:48:25Z</cp:lastPrinted>
  <dcterms:created xsi:type="dcterms:W3CDTF">2011-10-24T20:16:04Z</dcterms:created>
  <dcterms:modified xsi:type="dcterms:W3CDTF">2018-03-28T20:52:58Z</dcterms:modified>
</cp:coreProperties>
</file>