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8" r:id="rId2"/>
    <p:sldId id="265" r:id="rId3"/>
    <p:sldId id="287" r:id="rId4"/>
    <p:sldId id="288" r:id="rId5"/>
    <p:sldId id="29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1" r:id="rId15"/>
    <p:sldId id="269" r:id="rId16"/>
    <p:sldId id="270" r:id="rId17"/>
    <p:sldId id="271" r:id="rId18"/>
    <p:sldId id="272" r:id="rId19"/>
    <p:sldId id="278" r:id="rId20"/>
    <p:sldId id="259" r:id="rId21"/>
    <p:sldId id="260" r:id="rId22"/>
    <p:sldId id="261" r:id="rId23"/>
    <p:sldId id="263" r:id="rId24"/>
    <p:sldId id="280" r:id="rId25"/>
    <p:sldId id="283" r:id="rId26"/>
    <p:sldId id="284" r:id="rId27"/>
    <p:sldId id="285" r:id="rId28"/>
    <p:sldId id="279" r:id="rId29"/>
    <p:sldId id="286" r:id="rId30"/>
    <p:sldId id="266" r:id="rId31"/>
    <p:sldId id="275" r:id="rId32"/>
    <p:sldId id="276" r:id="rId33"/>
    <p:sldId id="2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1" y="-5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FF0C-488F-4154-BDA0-3C49B32976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6D443-52E1-4E14-A565-6442A591C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2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B2B6E-C488-4055-B3D9-6C4E3C0A0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52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16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78A80-2BF6-43F0-B91C-6F43296203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3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ackground_officialState_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0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64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B3D4-729D-4D64-B8BD-AB73A16131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97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4F73C-85F9-4372-B7B0-9730141441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60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0"/>
            <a:ext cx="27432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80264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7B28-AD64-4BA9-BE86-72686BB913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54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03CF8-9944-4A11-84EA-74D2EC8168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700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1AE2-DCCA-4D2D-B98F-4FDF8EC4A4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157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E323-FE2A-43C9-8C43-97E70DC895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64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8C7AE-801D-4BF1-A74F-D265A537AA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01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36C2B-05EC-440F-9C07-8D0557AF97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908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DA5B-7FB7-4B20-BB44-B2F398E20E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046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A87A-71E4-4DB7-9215-07304F74FF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73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73A3A-6820-4FB9-8F60-9907BFC01E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743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ackground_officialState_v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109728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5A33397-06DD-4289-BD40-A9F2B26178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1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90000"/>
        <a:buFont typeface="Wingdings" pitchFamily="2" charset="2"/>
        <a:buChar char="m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9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9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FF"/>
        </a:buClr>
        <a:buSzPct val="9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FF"/>
        </a:buClr>
        <a:buSzPct val="9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FF"/>
        </a:buClr>
        <a:buSzPct val="9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FF"/>
        </a:buClr>
        <a:buSzPct val="9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calepa.ca.gov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676400" y="609600"/>
            <a:ext cx="8839200" cy="2133600"/>
          </a:xfrm>
        </p:spPr>
        <p:txBody>
          <a:bodyPr/>
          <a:lstStyle/>
          <a:p>
            <a:r>
              <a:rPr lang="en-US" sz="3200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CALIFORNIA ADVANCED SERVICES </a:t>
            </a:r>
            <a:r>
              <a:rPr lang="en-US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FUND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099" name="Subtitle 5"/>
          <p:cNvSpPr>
            <a:spLocks noGrp="1"/>
          </p:cNvSpPr>
          <p:nvPr>
            <p:ph type="subTitle" idx="1"/>
          </p:nvPr>
        </p:nvSpPr>
        <p:spPr>
          <a:xfrm>
            <a:off x="2286000" y="4419601"/>
            <a:ext cx="7620000" cy="1830593"/>
          </a:xfrm>
        </p:spPr>
        <p:txBody>
          <a:bodyPr/>
          <a:lstStyle/>
          <a:p>
            <a:pPr algn="ctr"/>
            <a:endParaRPr lang="en-US" altLang="en-US" sz="2000" b="1" dirty="0" smtClean="0"/>
          </a:p>
          <a:p>
            <a:pPr algn="ctr"/>
            <a:r>
              <a:rPr lang="en-US" altLang="en-US" sz="2000" b="1" dirty="0" smtClean="0"/>
              <a:t>Infrastructure Account Workshop</a:t>
            </a:r>
          </a:p>
          <a:p>
            <a:pPr algn="ctr"/>
            <a:r>
              <a:rPr lang="en-US" altLang="en-US" sz="2000" b="1" dirty="0" smtClean="0"/>
              <a:t>July 25</a:t>
            </a:r>
            <a:r>
              <a:rPr lang="en-US" altLang="en-US" sz="2000" b="1" baseline="30000" dirty="0" smtClean="0"/>
              <a:t>th</a:t>
            </a:r>
            <a:r>
              <a:rPr lang="en-US" altLang="en-US" sz="2000" b="1" dirty="0" smtClean="0"/>
              <a:t>, 9:30am – 4:00pm</a:t>
            </a:r>
          </a:p>
          <a:p>
            <a:pPr algn="ctr"/>
            <a:r>
              <a:rPr lang="en-US" altLang="en-US" sz="2000" b="1" dirty="0" smtClean="0"/>
              <a:t>Sacramento, California EPA</a:t>
            </a:r>
          </a:p>
          <a:p>
            <a:pPr algn="ctr"/>
            <a:r>
              <a:rPr lang="en-US" altLang="en-US" sz="2000" b="1" dirty="0" smtClean="0"/>
              <a:t>1001 I St, Sierra Hearing Room</a:t>
            </a:r>
          </a:p>
          <a:p>
            <a:pPr algn="ctr"/>
            <a:endParaRPr lang="en-US" altLang="en-US" sz="2000" b="1" dirty="0" smtClean="0"/>
          </a:p>
          <a:p>
            <a:pPr algn="ctr"/>
            <a:endParaRPr lang="en-US" altLang="en-US" sz="1600" b="1" i="1" dirty="0" smtClean="0"/>
          </a:p>
          <a:p>
            <a:pPr algn="ctr"/>
            <a:endParaRPr lang="en-US" altLang="en-US" sz="1600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m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fld id="{09F7F391-D8D2-4ACA-908F-A62EC5766FE3}" type="slidenum">
              <a:rPr lang="en-US" altLang="en-US" sz="1200">
                <a:solidFill>
                  <a:srgbClr val="000000"/>
                </a:solidFill>
                <a:latin typeface="Garamond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</a:t>
            </a:fld>
            <a:endParaRPr lang="en-US" altLang="en-US" sz="1200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5" name="Picture 10" descr="PUC_ColorSeal_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438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0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18964"/>
            <a:ext cx="8229600" cy="639762"/>
          </a:xfrm>
        </p:spPr>
        <p:txBody>
          <a:bodyPr>
            <a:noAutofit/>
          </a:bodyPr>
          <a:lstStyle/>
          <a:p>
            <a:r>
              <a:rPr lang="en-US" sz="2200" dirty="0"/>
              <a:t>Fixed-Wireless Broadband Served Areas Cover Large Areas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86" y="1422400"/>
            <a:ext cx="5456428" cy="525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41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746919"/>
            <a:ext cx="11074400" cy="472281"/>
          </a:xfrm>
        </p:spPr>
        <p:txBody>
          <a:bodyPr>
            <a:normAutofit/>
          </a:bodyPr>
          <a:lstStyle/>
          <a:p>
            <a:r>
              <a:rPr lang="en-US" sz="2400" dirty="0"/>
              <a:t>Broadband Availability Changes with Consideration of Fixed-Wireless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116980"/>
              </p:ext>
            </p:extLst>
          </p:nvPr>
        </p:nvGraphicFramePr>
        <p:xfrm>
          <a:off x="2009504" y="1373981"/>
          <a:ext cx="8045992" cy="5089244"/>
        </p:xfrm>
        <a:graphic>
          <a:graphicData uri="http://schemas.openxmlformats.org/drawingml/2006/table">
            <a:tbl>
              <a:tblPr/>
              <a:tblGrid>
                <a:gridCol w="5193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6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6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88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Where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Speeds Are </a:t>
                      </a:r>
                      <a:r>
                        <a:rPr lang="en-US" sz="1400" b="1" dirty="0" smtClean="0">
                          <a:latin typeface="+mj-lt"/>
                        </a:rPr>
                        <a:t>At Least</a:t>
                      </a:r>
                      <a:r>
                        <a:rPr lang="en-US" sz="1400" b="1" baseline="0" dirty="0" smtClean="0">
                          <a:latin typeface="+mj-lt"/>
                        </a:rPr>
                        <a:t> 6 </a:t>
                      </a:r>
                      <a:r>
                        <a:rPr lang="en-US" sz="1400" b="1" dirty="0" smtClean="0">
                          <a:latin typeface="+mj-lt"/>
                        </a:rPr>
                        <a:t>Mbps downstream and 1 Mbps</a:t>
                      </a:r>
                      <a:r>
                        <a:rPr lang="en-US" sz="1400" b="1" baseline="0" dirty="0" smtClean="0">
                          <a:latin typeface="+mj-lt"/>
                        </a:rPr>
                        <a:t> </a:t>
                      </a:r>
                      <a:r>
                        <a:rPr lang="en-US" sz="1400" b="1" dirty="0" smtClean="0">
                          <a:latin typeface="+mj-lt"/>
                        </a:rPr>
                        <a:t>Upstream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Wireline Served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Households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8" marR="5868" marT="58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Fixed Served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Households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8" marR="5868" marT="58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868" marR="88025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868" marR="88025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Bay Area (no consortium: SF, San Mateo and Santa Clara)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98.4%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99.8%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Broadband Consortium of the Pacific Coast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95.6%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96.5%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Central Coast Broadband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91.2%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93.2%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Central Sierra Connect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77.9%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95.1%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Connected Capital Area BB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96.9%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99.8%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East Bay Broadband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98.5%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99.4%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Eastern Sierra Connect Regional Broadband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81.7%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85.5%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Gold Country BB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84.4%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98.4%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•    Tahoe Basin Project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93.1%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93.7%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Inyo / Mono Broadband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72.7%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75.1%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Inland Empire Regional BB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96.0%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96.3%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Los Angeles County Regional Broadband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98.8%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98.9%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North Bay / North Coast Broadband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94.1%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96.4%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Northeast California Connect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82.5%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97.2%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Orange County (no consortium)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96.4%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96.5%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Redwood Coast Connect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77.0%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94.6%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 Joaquin Valley Regional Broadband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92.5%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98.9%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Southern Border Broadband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96.1%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96.7%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8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Upstate California Connect Consortium</a:t>
                      </a:r>
                    </a:p>
                  </a:txBody>
                  <a:tcPr marL="88025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80.9%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95.9%</a:t>
                      </a:r>
                    </a:p>
                  </a:txBody>
                  <a:tcPr marL="5868" marR="5868" marT="5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78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828675"/>
            <a:ext cx="10617200" cy="899606"/>
          </a:xfrm>
        </p:spPr>
        <p:txBody>
          <a:bodyPr>
            <a:normAutofit/>
          </a:bodyPr>
          <a:lstStyle/>
          <a:p>
            <a:r>
              <a:rPr lang="en-US" sz="2400" dirty="0"/>
              <a:t>Example of How </a:t>
            </a:r>
            <a:r>
              <a:rPr lang="en-US" sz="2400" dirty="0" smtClean="0"/>
              <a:t>Low </a:t>
            </a:r>
            <a:r>
              <a:rPr lang="en-US" sz="2400" dirty="0"/>
              <a:t>the Subscription Rate Is Relative to Claimed Served Areas Having Assumed Ubiquitous Availability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16" y="1657999"/>
            <a:ext cx="8208184" cy="49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000" y="2000248"/>
            <a:ext cx="1989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Grey and Purple are claimed fixed-wireless served areas</a:t>
            </a:r>
          </a:p>
          <a:p>
            <a:endParaRPr lang="en-US" dirty="0"/>
          </a:p>
          <a:p>
            <a:r>
              <a:rPr lang="en-US" dirty="0"/>
              <a:t>Purple areas denote having subscribers and rate of subscription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1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054100"/>
            <a:ext cx="10972800" cy="655638"/>
          </a:xfrm>
        </p:spPr>
        <p:txBody>
          <a:bodyPr/>
          <a:lstStyle/>
          <a:p>
            <a:r>
              <a:rPr lang="en-US" dirty="0" smtClean="0"/>
              <a:t>Solution Affecting All Technologies?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en-US" b="1" dirty="0" smtClean="0">
              <a:solidFill>
                <a:prstClr val="black"/>
              </a:solidFill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Establish a single eligibility map incorporating fixed-technologies and reduce challenge opportunities</a:t>
            </a:r>
          </a:p>
          <a:p>
            <a:pPr lvl="0"/>
            <a:endParaRPr lang="en-US" b="1" dirty="0">
              <a:solidFill>
                <a:prstClr val="black"/>
              </a:solidFill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Revise </a:t>
            </a:r>
            <a:r>
              <a:rPr lang="en-US" b="1" dirty="0">
                <a:solidFill>
                  <a:prstClr val="black"/>
                </a:solidFill>
              </a:rPr>
              <a:t>served census block </a:t>
            </a:r>
            <a:r>
              <a:rPr lang="en-US" b="1" dirty="0" smtClean="0">
                <a:solidFill>
                  <a:prstClr val="black"/>
                </a:solidFill>
              </a:rPr>
              <a:t>definition to reduce overstatement of availability: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 census block area is identified as presumptively served if a provider reports availability at least 6 Mbps downstream and 1 Mbps upstream and there are </a:t>
            </a:r>
            <a:r>
              <a:rPr lang="en-US" u="sng" dirty="0">
                <a:solidFill>
                  <a:prstClr val="black"/>
                </a:solidFill>
              </a:rPr>
              <a:t>substantial</a:t>
            </a:r>
            <a:r>
              <a:rPr lang="en-US" dirty="0">
                <a:solidFill>
                  <a:prstClr val="black"/>
                </a:solidFill>
              </a:rPr>
              <a:t> subscriptions reported in the block </a:t>
            </a:r>
            <a:r>
              <a:rPr lang="en-US" u="sng" dirty="0">
                <a:solidFill>
                  <a:prstClr val="black"/>
                </a:solidFill>
              </a:rPr>
              <a:t>(&gt; 40% adoption rate)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trike="sngStrike" dirty="0">
                <a:solidFill>
                  <a:prstClr val="black"/>
                </a:solidFill>
              </a:rPr>
              <a:t>and/or for Fixed-wireless, tower propagation shows service availability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6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Funding Criteria </a:t>
            </a:r>
            <a:r>
              <a:rPr lang="en-US" sz="4400" dirty="0" smtClean="0"/>
              <a:t>Determination</a:t>
            </a:r>
          </a:p>
          <a:p>
            <a:pPr marL="0" indent="0" algn="ctr">
              <a:buNone/>
            </a:pPr>
            <a:r>
              <a:rPr lang="en-US" sz="4400" dirty="0" smtClean="0"/>
              <a:t>Tom Glegola, Supervisor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6E323-FE2A-43C9-8C43-97E70DC895C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47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Criteria Res T-17613 &amp; T-17614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6E323-FE2A-43C9-8C43-97E70DC895C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057401" y="1711499"/>
          <a:ext cx="7619999" cy="4824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981">
                  <a:extLst>
                    <a:ext uri="{9D8B030D-6E8A-4147-A177-3AD203B41FA5}">
                      <a16:colId xmlns:a16="http://schemas.microsoft.com/office/drawing/2014/main" xmlns="" val="204913193"/>
                    </a:ext>
                  </a:extLst>
                </a:gridCol>
                <a:gridCol w="1581509">
                  <a:extLst>
                    <a:ext uri="{9D8B030D-6E8A-4147-A177-3AD203B41FA5}">
                      <a16:colId xmlns:a16="http://schemas.microsoft.com/office/drawing/2014/main" xmlns="" val="1746242112"/>
                    </a:ext>
                  </a:extLst>
                </a:gridCol>
                <a:gridCol w="1581509">
                  <a:extLst>
                    <a:ext uri="{9D8B030D-6E8A-4147-A177-3AD203B41FA5}">
                      <a16:colId xmlns:a16="http://schemas.microsoft.com/office/drawing/2014/main" xmlns="" val="1597142050"/>
                    </a:ext>
                  </a:extLst>
                </a:gridCol>
              </a:tblGrid>
              <a:tr h="5748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Criteria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Lytle Creek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Desert Shores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2420101"/>
                  </a:ext>
                </a:extLst>
              </a:tr>
              <a:tr h="67041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Baseline</a:t>
                      </a:r>
                      <a:r>
                        <a:rPr lang="en-US" sz="1200" b="1" baseline="0" dirty="0" smtClean="0"/>
                        <a:t> Funding – 60%</a:t>
                      </a:r>
                    </a:p>
                    <a:p>
                      <a:r>
                        <a:rPr lang="en-US" sz="1200" baseline="0" dirty="0" smtClean="0"/>
                        <a:t>All CASF-eligible projects receive 60% funding, maintaining continuity with previous rules (D. 14-02-018 and T-17443).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60%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60% Funding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3403788"/>
                  </a:ext>
                </a:extLst>
              </a:tr>
              <a:tr h="67041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Service Level Preference – 10%</a:t>
                      </a:r>
                    </a:p>
                    <a:p>
                      <a:r>
                        <a:rPr lang="en-US" sz="1200" b="0" dirty="0" smtClean="0"/>
                        <a:t>CASF projects in areas with</a:t>
                      </a:r>
                      <a:r>
                        <a:rPr lang="en-US" sz="1200" b="0" baseline="0" dirty="0" smtClean="0"/>
                        <a:t> only dial-up or no Internet service must receive preference, per</a:t>
                      </a:r>
                      <a:r>
                        <a:rPr lang="en-US" sz="1200" b="0" dirty="0" smtClean="0"/>
                        <a:t> Section 281(b)(2)(B)(</a:t>
                      </a:r>
                      <a:r>
                        <a:rPr lang="en-US" sz="1200" b="0" dirty="0" err="1" smtClean="0"/>
                        <a:t>i</a:t>
                      </a:r>
                      <a:r>
                        <a:rPr lang="en-US" sz="1200" b="0" dirty="0" smtClean="0"/>
                        <a:t>)</a:t>
                      </a:r>
                      <a:r>
                        <a:rPr lang="en-US" sz="1200" b="0" baseline="0" dirty="0" smtClean="0"/>
                        <a:t>; this is consistent with previous rules.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0%</a:t>
                      </a:r>
                      <a:r>
                        <a:rPr lang="en-US" sz="1200" b="1" baseline="0" dirty="0" smtClean="0"/>
                        <a:t> Funding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Mobile service.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0% Funding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Mobile service.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3084642"/>
                  </a:ext>
                </a:extLst>
              </a:tr>
              <a:tr h="71619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Location</a:t>
                      </a:r>
                      <a:r>
                        <a:rPr lang="en-US" sz="1200" b="1" baseline="0" dirty="0" smtClean="0"/>
                        <a:t> and Accessibility – 10%</a:t>
                      </a:r>
                    </a:p>
                    <a:p>
                      <a:r>
                        <a:rPr lang="en-US" sz="1200" b="0" baseline="0" dirty="0" smtClean="0"/>
                        <a:t>As per Section 281(f)(13), “The Commission shall… consider… the location and accessibility of the area.”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10% Funding</a:t>
                      </a:r>
                    </a:p>
                    <a:p>
                      <a:r>
                        <a:rPr lang="en-US" sz="1200" dirty="0" smtClean="0"/>
                        <a:t>Located in a canyon inside a National</a:t>
                      </a:r>
                      <a:r>
                        <a:rPr lang="en-US" sz="1200" baseline="0" dirty="0" smtClean="0"/>
                        <a:t> Forest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10% Funding</a:t>
                      </a:r>
                    </a:p>
                    <a:p>
                      <a:r>
                        <a:rPr lang="en-US" sz="1200" dirty="0" smtClean="0"/>
                        <a:t>Located in the</a:t>
                      </a:r>
                      <a:r>
                        <a:rPr lang="en-US" sz="1200" baseline="0" dirty="0" smtClean="0"/>
                        <a:t> Sonoran Desert, far from cities.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598661"/>
                  </a:ext>
                </a:extLst>
              </a:tr>
              <a:tr h="66832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Existing Infrastructure –</a:t>
                      </a:r>
                      <a:r>
                        <a:rPr lang="en-US" sz="1200" b="1" baseline="0" dirty="0" smtClean="0"/>
                        <a:t> 10%</a:t>
                      </a:r>
                    </a:p>
                    <a:p>
                      <a:r>
                        <a:rPr lang="en-US" sz="1200" b="0" baseline="0" dirty="0" smtClean="0"/>
                        <a:t>As per Section 281(f)(13), “The Commission shall… consider… the existence of communication facilities that may be upgraded to deploy broadband.”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10% Funding</a:t>
                      </a:r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Will use existing infrastructure.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10% Funding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Will use existing infrastructure.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03181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Significant Contribution – 10%</a:t>
                      </a:r>
                    </a:p>
                    <a:p>
                      <a:r>
                        <a:rPr lang="en-US" sz="1200" b="0" dirty="0" smtClean="0"/>
                        <a:t>As</a:t>
                      </a:r>
                      <a:r>
                        <a:rPr lang="en-US" sz="1200" b="0" baseline="0" dirty="0" smtClean="0"/>
                        <a:t> per Section 281(f)(13), “The Commission shall… consider… whether the project makes a significant contribution to achievement of the program goal.”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0% Funding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on </a:t>
                      </a:r>
                      <a:r>
                        <a:rPr lang="en-US" sz="1200" dirty="0" smtClean="0"/>
                        <a:t>High-Impact or High-Priority lists.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10% Funding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On </a:t>
                      </a:r>
                      <a:r>
                        <a:rPr lang="en-US" sz="1200" b="0" u="none" baseline="0" dirty="0" smtClean="0"/>
                        <a:t>High-Impact and High Priority lists.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892270"/>
                  </a:ext>
                </a:extLst>
              </a:tr>
              <a:tr h="28732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</a:t>
                      </a:r>
                      <a:r>
                        <a:rPr lang="en-US" sz="1200" b="1" baseline="0" dirty="0" smtClean="0"/>
                        <a:t> – 100% Available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80% Funding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90% Funding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122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Frontier Proposed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Lack of Existing Service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Uses Existing Facilities</a:t>
            </a:r>
          </a:p>
          <a:p>
            <a:endParaRPr lang="en-US" dirty="0" smtClean="0"/>
          </a:p>
          <a:p>
            <a:r>
              <a:rPr lang="en-US" dirty="0" smtClean="0"/>
              <a:t>Geographic Location</a:t>
            </a:r>
          </a:p>
          <a:p>
            <a:endParaRPr lang="en-US" dirty="0" smtClean="0"/>
          </a:p>
          <a:p>
            <a:r>
              <a:rPr lang="en-US" dirty="0"/>
              <a:t>Public </a:t>
            </a:r>
            <a:r>
              <a:rPr lang="en-US" dirty="0" smtClean="0"/>
              <a:t>Health Benefits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smtClean="0"/>
              <a:t>Business Case</a:t>
            </a:r>
          </a:p>
          <a:p>
            <a:endParaRPr lang="en-US" dirty="0"/>
          </a:p>
          <a:p>
            <a:r>
              <a:rPr lang="en-US" dirty="0" smtClean="0"/>
              <a:t>Public Safety Benefits</a:t>
            </a:r>
          </a:p>
          <a:p>
            <a:endParaRPr lang="en-US" dirty="0" smtClean="0"/>
          </a:p>
          <a:p>
            <a:r>
              <a:rPr lang="en-US" dirty="0" smtClean="0"/>
              <a:t>No Federal Funding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Improved Fire Safety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Low-Income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6E323-FE2A-43C9-8C43-97E70DC895C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22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6E323-FE2A-43C9-8C43-97E70DC895CC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32" y="750682"/>
            <a:ext cx="4579564" cy="6107319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2196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Funding Criteria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6E323-FE2A-43C9-8C43-97E70DC895C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39416"/>
          <a:ext cx="7772400" cy="518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109">
                  <a:extLst>
                    <a:ext uri="{9D8B030D-6E8A-4147-A177-3AD203B41FA5}">
                      <a16:colId xmlns:a16="http://schemas.microsoft.com/office/drawing/2014/main" xmlns="" val="204913193"/>
                    </a:ext>
                  </a:extLst>
                </a:gridCol>
                <a:gridCol w="1562291">
                  <a:extLst>
                    <a:ext uri="{9D8B030D-6E8A-4147-A177-3AD203B41FA5}">
                      <a16:colId xmlns:a16="http://schemas.microsoft.com/office/drawing/2014/main" xmlns="" val="1746242112"/>
                    </a:ext>
                  </a:extLst>
                </a:gridCol>
              </a:tblGrid>
              <a:tr h="5748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Criteria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2420101"/>
                  </a:ext>
                </a:extLst>
              </a:tr>
              <a:tr h="67041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Baseline – Eligible </a:t>
                      </a:r>
                      <a:endParaRPr lang="en-US" sz="2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3403788"/>
                  </a:ext>
                </a:extLst>
              </a:tr>
              <a:tr h="67041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Service Level Preference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3084642"/>
                  </a:ext>
                </a:extLst>
              </a:tr>
              <a:tr h="71619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Location</a:t>
                      </a:r>
                      <a:r>
                        <a:rPr lang="en-US" sz="2800" b="1" baseline="0" dirty="0" smtClean="0"/>
                        <a:t> and Accessibility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598661"/>
                  </a:ext>
                </a:extLst>
              </a:tr>
              <a:tr h="66832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Existing Infrastructure</a:t>
                      </a:r>
                      <a:endParaRPr lang="en-US" sz="2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03181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Significant Contribution</a:t>
                      </a:r>
                      <a:r>
                        <a:rPr lang="en-US" sz="2800" b="1" baseline="0" dirty="0" smtClean="0"/>
                        <a:t> – </a:t>
                      </a:r>
                      <a:r>
                        <a:rPr lang="en-US" sz="2800" b="1" dirty="0" smtClean="0"/>
                        <a:t>Appears on a Priority</a:t>
                      </a:r>
                      <a:r>
                        <a:rPr lang="en-US" sz="2800" b="1" baseline="0" dirty="0" smtClean="0"/>
                        <a:t> List? &gt; 500 HHs?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892270"/>
                  </a:ext>
                </a:extLst>
              </a:tr>
              <a:tr h="28732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Others</a:t>
                      </a:r>
                      <a:r>
                        <a:rPr lang="en-US" sz="2800" b="1" baseline="0" dirty="0" smtClean="0"/>
                        <a:t> – Low-</a:t>
                      </a:r>
                      <a:r>
                        <a:rPr lang="en-US" sz="2800" b="1" dirty="0" smtClean="0"/>
                        <a:t>Income? Higher Speeds?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?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122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Community Prioritization</a:t>
            </a:r>
          </a:p>
          <a:p>
            <a:pPr marL="0" indent="0" algn="ctr">
              <a:buNone/>
            </a:pPr>
            <a:r>
              <a:rPr lang="en-US" sz="4400" dirty="0" smtClean="0"/>
              <a:t>Caleb Jones, Analyst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6E323-FE2A-43C9-8C43-97E70DC895C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42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3CF8-9944-4A11-84EA-74D2EC8168A1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847798"/>
              </p:ext>
            </p:extLst>
          </p:nvPr>
        </p:nvGraphicFramePr>
        <p:xfrm>
          <a:off x="795338" y="1554342"/>
          <a:ext cx="10601324" cy="2551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932">
                  <a:extLst>
                    <a:ext uri="{9D8B030D-6E8A-4147-A177-3AD203B41FA5}">
                      <a16:colId xmlns:a16="http://schemas.microsoft.com/office/drawing/2014/main" xmlns="" val="18934281"/>
                    </a:ext>
                  </a:extLst>
                </a:gridCol>
                <a:gridCol w="9751392">
                  <a:extLst>
                    <a:ext uri="{9D8B030D-6E8A-4147-A177-3AD203B41FA5}">
                      <a16:colId xmlns:a16="http://schemas.microsoft.com/office/drawing/2014/main" xmlns="" val="2949213670"/>
                    </a:ext>
                  </a:extLst>
                </a:gridCol>
              </a:tblGrid>
              <a:tr h="17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9:30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Welcome and Introductions – Commissioner Guzman </a:t>
                      </a:r>
                      <a:r>
                        <a:rPr lang="en-US" sz="1400" b="1" dirty="0" err="1">
                          <a:effectLst/>
                        </a:rPr>
                        <a:t>Aceves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extLst>
                  <a:ext uri="{0D108BD9-81ED-4DB2-BD59-A6C34878D82A}">
                    <a16:rowId xmlns:a16="http://schemas.microsoft.com/office/drawing/2014/main" xmlns="" val="664077957"/>
                  </a:ext>
                </a:extLst>
              </a:tr>
              <a:tr h="294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10:00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Eligibility and Challenges – Rob Wullenjohn, Program </a:t>
                      </a:r>
                      <a:r>
                        <a:rPr lang="en-US" sz="1400" b="1" dirty="0" smtClean="0">
                          <a:effectLst/>
                        </a:rPr>
                        <a:t>Manager</a:t>
                      </a:r>
                      <a:endParaRPr lang="en-US" sz="1400" b="1" dirty="0">
                        <a:effectLst/>
                      </a:endParaRPr>
                    </a:p>
                  </a:txBody>
                  <a:tcPr marL="47377" marR="47377" marT="0" marB="0"/>
                </a:tc>
                <a:extLst>
                  <a:ext uri="{0D108BD9-81ED-4DB2-BD59-A6C34878D82A}">
                    <a16:rowId xmlns:a16="http://schemas.microsoft.com/office/drawing/2014/main" xmlns="" val="2714255759"/>
                  </a:ext>
                </a:extLst>
              </a:tr>
              <a:tr h="285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10:45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Funding Criteria Determination- Tom Glegola, </a:t>
                      </a:r>
                      <a:r>
                        <a:rPr lang="en-US" sz="1400" b="1" dirty="0" smtClean="0">
                          <a:effectLst/>
                        </a:rPr>
                        <a:t>Supervisor</a:t>
                      </a:r>
                      <a:endParaRPr lang="en-US" sz="1400" b="1" dirty="0">
                        <a:effectLst/>
                      </a:endParaRPr>
                    </a:p>
                  </a:txBody>
                  <a:tcPr marL="47377" marR="47377" marT="0" marB="0"/>
                </a:tc>
                <a:extLst>
                  <a:ext uri="{0D108BD9-81ED-4DB2-BD59-A6C34878D82A}">
                    <a16:rowId xmlns:a16="http://schemas.microsoft.com/office/drawing/2014/main" xmlns="" val="3569216487"/>
                  </a:ext>
                </a:extLst>
              </a:tr>
              <a:tr h="276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11:30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Community Prioritization – Caleb Jones, </a:t>
                      </a:r>
                      <a:r>
                        <a:rPr lang="en-US" sz="1400" b="1" dirty="0" smtClean="0">
                          <a:effectLst/>
                        </a:rPr>
                        <a:t>Analyst</a:t>
                      </a:r>
                      <a:endParaRPr lang="en-US" sz="1400" b="1" dirty="0">
                        <a:effectLst/>
                      </a:endParaRPr>
                    </a:p>
                  </a:txBody>
                  <a:tcPr marL="47377" marR="47377" marT="0" marB="0"/>
                </a:tc>
                <a:extLst>
                  <a:ext uri="{0D108BD9-81ED-4DB2-BD59-A6C34878D82A}">
                    <a16:rowId xmlns:a16="http://schemas.microsoft.com/office/drawing/2014/main" xmlns="" val="3014662018"/>
                  </a:ext>
                </a:extLst>
              </a:tr>
              <a:tr h="147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12:15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Lunch </a:t>
                      </a:r>
                      <a:r>
                        <a:rPr lang="en-US" sz="1400" dirty="0">
                          <a:effectLst/>
                        </a:rPr>
                        <a:t>	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extLst>
                  <a:ext uri="{0D108BD9-81ED-4DB2-BD59-A6C34878D82A}">
                    <a16:rowId xmlns:a16="http://schemas.microsoft.com/office/drawing/2014/main" xmlns="" val="12763721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1:30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CASF and the Connect America Fund – Rob Osborn, Senior </a:t>
                      </a:r>
                      <a:r>
                        <a:rPr lang="en-US" sz="1400" b="1" dirty="0" smtClean="0">
                          <a:effectLst/>
                        </a:rPr>
                        <a:t>Analyst</a:t>
                      </a:r>
                      <a:endParaRPr lang="en-US" sz="1400" b="1" dirty="0">
                        <a:effectLst/>
                      </a:endParaRPr>
                    </a:p>
                  </a:txBody>
                  <a:tcPr marL="47377" marR="47377" marT="0" marB="0"/>
                </a:tc>
                <a:extLst>
                  <a:ext uri="{0D108BD9-81ED-4DB2-BD59-A6C34878D82A}">
                    <a16:rowId xmlns:a16="http://schemas.microsoft.com/office/drawing/2014/main" xmlns="" val="1100543497"/>
                  </a:ext>
                </a:extLst>
              </a:tr>
              <a:tr h="294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2:15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Middle-Mile Infrastructure – Clover </a:t>
                      </a:r>
                      <a:r>
                        <a:rPr lang="en-US" sz="1400" b="1" dirty="0" err="1">
                          <a:effectLst/>
                        </a:rPr>
                        <a:t>Sellden</a:t>
                      </a:r>
                      <a:r>
                        <a:rPr lang="en-US" sz="1400" b="1" dirty="0">
                          <a:effectLst/>
                        </a:rPr>
                        <a:t>, Senior </a:t>
                      </a:r>
                      <a:r>
                        <a:rPr lang="en-US" sz="1400" b="1" dirty="0" smtClean="0">
                          <a:effectLst/>
                        </a:rPr>
                        <a:t>Analyst</a:t>
                      </a:r>
                      <a:endParaRPr lang="en-US" sz="1400" b="1" dirty="0">
                        <a:effectLst/>
                      </a:endParaRPr>
                    </a:p>
                  </a:txBody>
                  <a:tcPr marL="47377" marR="47377" marT="0" marB="0"/>
                </a:tc>
                <a:extLst>
                  <a:ext uri="{0D108BD9-81ED-4DB2-BD59-A6C34878D82A}">
                    <a16:rowId xmlns:a16="http://schemas.microsoft.com/office/drawing/2014/main" xmlns="" val="3913214688"/>
                  </a:ext>
                </a:extLst>
              </a:tr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2:45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7264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Line-Extension Program – Tom Glegola, </a:t>
                      </a:r>
                      <a:r>
                        <a:rPr lang="en-US" sz="1400" b="1" dirty="0" smtClean="0">
                          <a:effectLst/>
                        </a:rPr>
                        <a:t>Supervisor</a:t>
                      </a:r>
                      <a:endParaRPr lang="en-US" sz="1400" b="1" dirty="0">
                        <a:effectLst/>
                      </a:endParaRPr>
                    </a:p>
                  </a:txBody>
                  <a:tcPr marL="47377" marR="47377" marT="0" marB="0"/>
                </a:tc>
                <a:extLst>
                  <a:ext uri="{0D108BD9-81ED-4DB2-BD59-A6C34878D82A}">
                    <a16:rowId xmlns:a16="http://schemas.microsoft.com/office/drawing/2014/main" xmlns="" val="935742339"/>
                  </a:ext>
                </a:extLst>
              </a:tr>
              <a:tr h="151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Summarizing Discussion and Next Steps – Commissioner Guzman </a:t>
                      </a:r>
                      <a:r>
                        <a:rPr lang="en-US" sz="1400" b="1" dirty="0" err="1">
                          <a:effectLst/>
                        </a:rPr>
                        <a:t>Aceves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extLst>
                  <a:ext uri="{0D108BD9-81ED-4DB2-BD59-A6C34878D82A}">
                    <a16:rowId xmlns:a16="http://schemas.microsoft.com/office/drawing/2014/main" xmlns="" val="1454674013"/>
                  </a:ext>
                </a:extLst>
              </a:tr>
              <a:tr h="179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77" marR="47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Adjourn</a:t>
                      </a:r>
                    </a:p>
                  </a:txBody>
                  <a:tcPr marL="47377" marR="47377" marT="0" marB="0"/>
                </a:tc>
                <a:extLst>
                  <a:ext uri="{0D108BD9-81ED-4DB2-BD59-A6C34878D82A}">
                    <a16:rowId xmlns:a16="http://schemas.microsoft.com/office/drawing/2014/main" xmlns="" val="37882563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19817"/>
              </p:ext>
            </p:extLst>
          </p:nvPr>
        </p:nvGraphicFramePr>
        <p:xfrm>
          <a:off x="3934618" y="4691317"/>
          <a:ext cx="4322763" cy="1552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2763">
                  <a:extLst>
                    <a:ext uri="{9D8B030D-6E8A-4147-A177-3AD203B41FA5}">
                      <a16:colId xmlns:a16="http://schemas.microsoft.com/office/drawing/2014/main" xmlns="" val="1608582823"/>
                    </a:ext>
                  </a:extLst>
                </a:gridCol>
              </a:tblGrid>
              <a:tr h="1539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 dirty="0">
                          <a:effectLst/>
                        </a:rPr>
                        <a:t>Remote Participation Options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Livestream Available At</a:t>
                      </a:r>
                      <a:r>
                        <a:rPr lang="en-US" sz="1600" cap="small" dirty="0">
                          <a:effectLst/>
                        </a:rPr>
                        <a:t>:  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https://video.calepa.ca.gov/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Listen Only: 887.692.8578 Participant Code: 7035345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800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1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Eligible Projects</a:t>
            </a:r>
            <a:endParaRPr lang="en-US" dirty="0"/>
          </a:p>
          <a:p>
            <a:r>
              <a:rPr lang="en-US" dirty="0" smtClean="0"/>
              <a:t>Scoring Criteria</a:t>
            </a:r>
          </a:p>
          <a:p>
            <a:pPr lvl="1"/>
            <a:r>
              <a:rPr lang="en-US" dirty="0" smtClean="0"/>
              <a:t>Funds/Customer: 35</a:t>
            </a:r>
          </a:p>
          <a:p>
            <a:pPr lvl="1"/>
            <a:r>
              <a:rPr lang="en-US" dirty="0" smtClean="0"/>
              <a:t>Speed: 20</a:t>
            </a:r>
          </a:p>
          <a:p>
            <a:pPr lvl="1"/>
            <a:r>
              <a:rPr lang="en-US" dirty="0" smtClean="0"/>
              <a:t>Financial Viability: 15</a:t>
            </a:r>
          </a:p>
          <a:p>
            <a:pPr lvl="1"/>
            <a:r>
              <a:rPr lang="en-US" dirty="0" smtClean="0"/>
              <a:t>Pricing: 10</a:t>
            </a:r>
          </a:p>
          <a:p>
            <a:pPr lvl="1"/>
            <a:r>
              <a:rPr lang="en-US" dirty="0" smtClean="0"/>
              <a:t>Households: 5</a:t>
            </a:r>
          </a:p>
          <a:p>
            <a:pPr lvl="1"/>
            <a:r>
              <a:rPr lang="en-US" dirty="0" smtClean="0"/>
              <a:t>Timeliness: 5</a:t>
            </a:r>
          </a:p>
          <a:p>
            <a:pPr lvl="1"/>
            <a:r>
              <a:rPr lang="en-US" dirty="0" smtClean="0"/>
              <a:t>Guaranteed Pricing: 5</a:t>
            </a:r>
          </a:p>
          <a:p>
            <a:pPr lvl="1"/>
            <a:r>
              <a:rPr lang="en-US" b="1" dirty="0" smtClean="0"/>
              <a:t>Low-income Areas: 5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Interim </a:t>
            </a:r>
            <a:r>
              <a:rPr lang="en-US" dirty="0"/>
              <a:t>Funding Criteria</a:t>
            </a:r>
          </a:p>
          <a:p>
            <a:pPr lvl="1"/>
            <a:r>
              <a:rPr lang="en-US" dirty="0"/>
              <a:t>Eligible Projects: 60%</a:t>
            </a:r>
          </a:p>
          <a:p>
            <a:pPr lvl="1"/>
            <a:r>
              <a:rPr lang="en-US" dirty="0"/>
              <a:t>Dial-up Only: 10%</a:t>
            </a:r>
          </a:p>
          <a:p>
            <a:pPr lvl="1"/>
            <a:r>
              <a:rPr lang="en-US" dirty="0"/>
              <a:t>Uses Existing Infrastructure:10%</a:t>
            </a:r>
          </a:p>
          <a:p>
            <a:pPr lvl="1"/>
            <a:r>
              <a:rPr lang="en-US" dirty="0"/>
              <a:t>Inaccessible Location: 10%</a:t>
            </a:r>
          </a:p>
          <a:p>
            <a:pPr lvl="1"/>
            <a:r>
              <a:rPr lang="en-US" b="1" dirty="0"/>
              <a:t>Makes Significant Contribution: 10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3CF8-9944-4A11-84EA-74D2EC8168A1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651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Expedited Review to low-cost projects in priority-areas.</a:t>
            </a:r>
          </a:p>
          <a:p>
            <a:r>
              <a:rPr lang="en-US" dirty="0" smtClean="0"/>
              <a:t>Provide additional funding to priority areas.</a:t>
            </a:r>
          </a:p>
          <a:p>
            <a:r>
              <a:rPr lang="en-US" dirty="0" smtClean="0"/>
              <a:t>Increase the significance of low-income areas served in the scoring criteria, at the expense of speed.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3CF8-9944-4A11-84EA-74D2EC8168A1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9122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Communities to Prioritize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census blocks, census tracts or communities should be considered priorities?</a:t>
            </a:r>
          </a:p>
          <a:p>
            <a:pPr lvl="1"/>
            <a:r>
              <a:rPr lang="en-US" dirty="0"/>
              <a:t>Which criteria should be used </a:t>
            </a:r>
            <a:r>
              <a:rPr lang="en-US" dirty="0" smtClean="0"/>
              <a:t>for </a:t>
            </a:r>
            <a:r>
              <a:rPr lang="en-US" dirty="0"/>
              <a:t>determining priority-communities</a:t>
            </a:r>
            <a:r>
              <a:rPr lang="en-US" dirty="0" smtClean="0"/>
              <a:t>? If so, how should those criteria be defined?</a:t>
            </a:r>
            <a:endParaRPr lang="en-US" dirty="0"/>
          </a:p>
          <a:p>
            <a:pPr lvl="1"/>
            <a:r>
              <a:rPr lang="en-US" dirty="0"/>
              <a:t>Are there processes for determining priority-areas that you would like to suggest? How does it compare to the methods used by the Commission in Resolutions T-17443 (June 26, 2014) and Staff’s High Impact Analysis (May 25, 2017)?</a:t>
            </a:r>
          </a:p>
          <a:p>
            <a:pPr lvl="1"/>
            <a:r>
              <a:rPr lang="en-US" dirty="0"/>
              <a:t>Are there specific communities you would like to suggest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3CF8-9944-4A11-84EA-74D2EC8168A1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167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Serve Priority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the Commission treat priority areas?</a:t>
            </a:r>
          </a:p>
          <a:p>
            <a:pPr lvl="1"/>
            <a:r>
              <a:rPr lang="en-US" dirty="0" smtClean="0"/>
              <a:t>Should these priority areas be eligible for expedited review?</a:t>
            </a:r>
          </a:p>
          <a:p>
            <a:pPr lvl="2"/>
            <a:r>
              <a:rPr lang="en-US" dirty="0" smtClean="0"/>
              <a:t>If so, what should the maximum costs/household be for expedited review?</a:t>
            </a:r>
          </a:p>
          <a:p>
            <a:pPr lvl="2"/>
            <a:r>
              <a:rPr lang="en-US" dirty="0" smtClean="0"/>
              <a:t>Should priority-communities need to be low-income? If not, should priority-communities need to be low-income to receive expedited review?</a:t>
            </a:r>
          </a:p>
          <a:p>
            <a:pPr lvl="1"/>
            <a:r>
              <a:rPr lang="en-US" dirty="0" smtClean="0"/>
              <a:t>Should these priority areas receive higher funding levels?</a:t>
            </a:r>
          </a:p>
          <a:p>
            <a:pPr lvl="2"/>
            <a:r>
              <a:rPr lang="en-US" dirty="0"/>
              <a:t>Should this be the basis for determining which projects make a “significant contribution?”</a:t>
            </a:r>
          </a:p>
          <a:p>
            <a:pPr lvl="2"/>
            <a:r>
              <a:rPr lang="en-US" dirty="0"/>
              <a:t>How much funding should priority-communities receive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Should priority areas receive more points in the scoring criteria?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3CF8-9944-4A11-84EA-74D2EC8168A1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220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CASF and the Connect America Fund</a:t>
            </a:r>
          </a:p>
          <a:p>
            <a:pPr marL="0" indent="0" algn="ctr">
              <a:buNone/>
            </a:pPr>
            <a:r>
              <a:rPr lang="en-US" sz="4400" dirty="0" smtClean="0"/>
              <a:t>Rob Osborn, Senior Analyst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6E323-FE2A-43C9-8C43-97E70DC895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2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04" y="1512677"/>
            <a:ext cx="4313186" cy="518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4980869"/>
            <a:ext cx="3324225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1512677"/>
            <a:ext cx="3295650" cy="2533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57975" y="2201415"/>
            <a:ext cx="2209800" cy="276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57975" y="5560777"/>
            <a:ext cx="2209800" cy="368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1204" y="759041"/>
            <a:ext cx="779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Q: What would it take for AT&amp;T to provide CAF II-level service to all 24 households?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7975" y="4334538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CAF II eligible locations in this</a:t>
            </a:r>
          </a:p>
          <a:p>
            <a:r>
              <a:rPr lang="en-US" dirty="0"/>
              <a:t>census block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8915401" y="5592456"/>
            <a:ext cx="1038224" cy="35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5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517716"/>
            <a:ext cx="4175567" cy="422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63963"/>
            <a:ext cx="3790950" cy="4686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2057400"/>
            <a:ext cx="304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58200" y="1517716"/>
            <a:ext cx="1524000" cy="3130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5486400" y="2057400"/>
            <a:ext cx="2971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0750" y="763289"/>
            <a:ext cx="779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Satellite View</a:t>
            </a:r>
          </a:p>
        </p:txBody>
      </p:sp>
    </p:spTree>
    <p:extLst>
      <p:ext uri="{BB962C8B-B14F-4D97-AF65-F5344CB8AC3E}">
        <p14:creationId xmlns:p14="http://schemas.microsoft.com/office/powerpoint/2010/main" val="4286668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460" y="4038602"/>
            <a:ext cx="85344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(12) A grant from the Broadband Infrastructure Grant Account </a:t>
            </a:r>
            <a:r>
              <a:rPr lang="en-US" sz="1700" dirty="0">
                <a:solidFill>
                  <a:srgbClr val="FF0000"/>
                </a:solidFill>
              </a:rPr>
              <a:t>shall not include funding for costs of broadband infrastructure already funded by the Connect America Fund program</a:t>
            </a:r>
            <a:r>
              <a:rPr lang="en-US" sz="1700" dirty="0"/>
              <a:t> or other similar federal public program </a:t>
            </a:r>
            <a:r>
              <a:rPr lang="en-US" sz="1700" dirty="0">
                <a:solidFill>
                  <a:srgbClr val="FF0000"/>
                </a:solidFill>
              </a:rPr>
              <a:t>that funds that infrastructure</a:t>
            </a:r>
            <a:r>
              <a:rPr lang="en-US" sz="1700" dirty="0"/>
              <a:t>. This paragraph does not apply to funding from the federal high-cost support programs that support operations, including High Cost Loop Support (HCLS), Connect America Fund-Broadband Loop Support (CAF-BLS), or the Alternative Connect America Cost Model (A-CAM).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0460" y="1330167"/>
            <a:ext cx="8229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(C) (</a:t>
            </a:r>
            <a:r>
              <a:rPr lang="en-US" sz="1700" dirty="0" err="1"/>
              <a:t>i</a:t>
            </a:r>
            <a:r>
              <a:rPr lang="en-US" sz="1700" dirty="0"/>
              <a:t>) Except as provided in clause (ii), until July 1, 2020, the project is not located in a census block where an existing facility-based broadband provider has accepted federal funds for broadband deployment from Phase II of the Connect America Fund, unless the existing facility-based broadband provider has notified the commission before July 1, 2020, that it has completed its Connect America Fund deployment in the census block.</a:t>
            </a:r>
          </a:p>
          <a:p>
            <a:endParaRPr lang="en-US" sz="1700" dirty="0"/>
          </a:p>
          <a:p>
            <a:r>
              <a:rPr lang="en-US" sz="1700" dirty="0"/>
              <a:t>(ii) An existing facility-based broadband provider is eligible for a grant pursuant to this subdivision to supplement a grant pursuant to Phase II of the Connect America Fund </a:t>
            </a:r>
            <a:r>
              <a:rPr lang="en-US" sz="1700" dirty="0">
                <a:solidFill>
                  <a:srgbClr val="FF0000"/>
                </a:solidFill>
              </a:rPr>
              <a:t>to expand broadband service within identified census blocks</a:t>
            </a:r>
            <a:r>
              <a:rPr lang="en-US" sz="1700" dirty="0"/>
              <a:t>, as needed.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70882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Relevant CAF II language (AB 1665)</a:t>
            </a:r>
          </a:p>
        </p:txBody>
      </p:sp>
    </p:spTree>
    <p:extLst>
      <p:ext uri="{BB962C8B-B14F-4D97-AF65-F5344CB8AC3E}">
        <p14:creationId xmlns:p14="http://schemas.microsoft.com/office/powerpoint/2010/main" val="793009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Middle-Mile Infrastructure</a:t>
            </a:r>
          </a:p>
          <a:p>
            <a:pPr marL="0" indent="0" algn="ctr">
              <a:buNone/>
            </a:pPr>
            <a:r>
              <a:rPr lang="en-US" sz="4400" dirty="0" smtClean="0"/>
              <a:t>Clover </a:t>
            </a:r>
            <a:r>
              <a:rPr lang="en-US" sz="4400" dirty="0" err="1" smtClean="0"/>
              <a:t>Sellden</a:t>
            </a:r>
            <a:r>
              <a:rPr lang="en-US" sz="4400" dirty="0" smtClean="0"/>
              <a:t>, Senior Analyst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6E323-FE2A-43C9-8C43-97E70DC895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41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Middle-Mile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PU Code Section 281 (f)(5)(B)</a:t>
            </a:r>
          </a:p>
          <a:p>
            <a:pPr marL="344487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i="1" dirty="0" smtClean="0"/>
              <a:t>All or a significant portion of the project deploys last-mile infrastructure to provide service to </a:t>
            </a:r>
            <a:r>
              <a:rPr lang="en-US" i="1" dirty="0" err="1" smtClean="0"/>
              <a:t>unserved</a:t>
            </a:r>
            <a:r>
              <a:rPr lang="en-US" i="1" dirty="0" smtClean="0"/>
              <a:t> households.  Projects that only deploy middle-mile infrastructure are not eligible for grant funding.  For a project that includes funding for middle-mile infrastructure, the commission shall verify that the proposed middle-mile infrastructure is indispensable for accessing the last-mile infrastructure.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3CF8-9944-4A11-84EA-74D2EC8168A1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689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CASF Program </a:t>
            </a:r>
            <a:r>
              <a:rPr lang="en-US" dirty="0" smtClean="0"/>
              <a:t>Eligibility 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“What should be the definition of a served Census Block”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528226"/>
            <a:ext cx="6400800" cy="1676400"/>
          </a:xfrm>
        </p:spPr>
        <p:txBody>
          <a:bodyPr>
            <a:noAutofit/>
          </a:bodyPr>
          <a:lstStyle/>
          <a:p>
            <a:r>
              <a:rPr lang="en-US" sz="1800" dirty="0"/>
              <a:t>Robert Wullenjohn</a:t>
            </a:r>
          </a:p>
          <a:p>
            <a:r>
              <a:rPr lang="en-US" sz="1800" dirty="0"/>
              <a:t>Manager; Broadband, Video and Market Branch</a:t>
            </a:r>
          </a:p>
          <a:p>
            <a:r>
              <a:rPr lang="en-US" sz="1800" dirty="0"/>
              <a:t>Communications Division, CPUC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4623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Middle-Mile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determine if building Middle-Mile infrastructure is indispensable in a project/proposal?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 what circumstances does a project absolutely need to build Middle-Mile infrastructure?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3CF8-9944-4A11-84EA-74D2EC8168A1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060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Line Extension </a:t>
            </a:r>
            <a:r>
              <a:rPr lang="en-US" sz="4400" dirty="0" smtClean="0"/>
              <a:t>Program</a:t>
            </a:r>
          </a:p>
          <a:p>
            <a:pPr marL="0" indent="0" algn="ctr">
              <a:buNone/>
            </a:pPr>
            <a:r>
              <a:rPr lang="en-US" sz="4400" dirty="0" smtClean="0"/>
              <a:t>Tom Glegola, Supervisor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6E323-FE2A-43C9-8C43-97E70DC895CC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5027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6E323-FE2A-43C9-8C43-97E70DC895CC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001000" cy="4343400"/>
          </a:xfrm>
        </p:spPr>
        <p:txBody>
          <a:bodyPr/>
          <a:lstStyle/>
          <a:p>
            <a:r>
              <a:rPr lang="en-US" dirty="0" smtClean="0"/>
              <a:t>What costs should be covered?</a:t>
            </a:r>
          </a:p>
          <a:p>
            <a:endParaRPr lang="en-US" dirty="0" smtClean="0"/>
          </a:p>
          <a:p>
            <a:r>
              <a:rPr lang="en-US" dirty="0" smtClean="0"/>
              <a:t>Limits based on cost or length of extension?</a:t>
            </a:r>
          </a:p>
          <a:p>
            <a:endParaRPr lang="en-US" dirty="0" smtClean="0"/>
          </a:p>
          <a:p>
            <a:r>
              <a:rPr lang="en-US" dirty="0" smtClean="0"/>
              <a:t>Components of a fixed wireless extension?</a:t>
            </a:r>
          </a:p>
          <a:p>
            <a:endParaRPr lang="en-US" dirty="0" smtClean="0"/>
          </a:p>
          <a:p>
            <a:r>
              <a:rPr lang="en-US" dirty="0" smtClean="0"/>
              <a:t>Can an ISP apply on behalf of property owner?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Summarizing the Discussion and Next Steps</a:t>
            </a:r>
          </a:p>
          <a:p>
            <a:pPr marL="0" indent="0" algn="ctr">
              <a:buNone/>
            </a:pPr>
            <a:r>
              <a:rPr lang="en-US" sz="4400" dirty="0" smtClean="0"/>
              <a:t>Commissioner Guzman </a:t>
            </a:r>
            <a:r>
              <a:rPr lang="en-US" sz="4400" dirty="0" err="1" smtClean="0"/>
              <a:t>Aceves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6E323-FE2A-43C9-8C43-97E70DC895CC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826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0900"/>
            <a:ext cx="10972800" cy="655638"/>
          </a:xfrm>
        </p:spPr>
        <p:txBody>
          <a:bodyPr>
            <a:normAutofit/>
          </a:bodyPr>
          <a:lstStyle/>
          <a:p>
            <a:r>
              <a:rPr lang="en-US" dirty="0" smtClean="0"/>
              <a:t>CASF Program Eligibility Implementation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Applicants want a definitive map that indicates what census blocks are program eligible (unserved) </a:t>
            </a:r>
            <a:endParaRPr lang="en-US" dirty="0"/>
          </a:p>
          <a:p>
            <a:r>
              <a:rPr lang="en-US" dirty="0" smtClean="0"/>
              <a:t>Staff wants definitive criteria and objective measures so that applications can be reviewed expeditiously</a:t>
            </a:r>
          </a:p>
          <a:p>
            <a:r>
              <a:rPr lang="en-US" b="1" dirty="0" smtClean="0"/>
              <a:t>Current served census block definition:</a:t>
            </a:r>
            <a:r>
              <a:rPr lang="en-US" dirty="0" smtClean="0"/>
              <a:t> A census block area is identified as presumptively served if a </a:t>
            </a:r>
            <a:r>
              <a:rPr lang="en-US" dirty="0"/>
              <a:t>provider reports availability at </a:t>
            </a:r>
            <a:r>
              <a:rPr lang="en-US" dirty="0" smtClean="0"/>
              <a:t>least 6 </a:t>
            </a:r>
            <a:r>
              <a:rPr lang="en-US" dirty="0"/>
              <a:t>Mbps downstream and 1 Mbps </a:t>
            </a:r>
            <a:r>
              <a:rPr lang="en-US" dirty="0" smtClean="0"/>
              <a:t>upstream and there are subscriptions reported in the block, and/or for Fixed-wireless, tower propagation shows service availability  </a:t>
            </a:r>
          </a:p>
        </p:txBody>
      </p:sp>
    </p:spTree>
    <p:extLst>
      <p:ext uri="{BB962C8B-B14F-4D97-AF65-F5344CB8AC3E}">
        <p14:creationId xmlns:p14="http://schemas.microsoft.com/office/powerpoint/2010/main" val="394426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066800"/>
            <a:ext cx="10972800" cy="1371600"/>
          </a:xfrm>
        </p:spPr>
        <p:txBody>
          <a:bodyPr/>
          <a:lstStyle/>
          <a:p>
            <a:r>
              <a:rPr lang="en-US" dirty="0" smtClean="0"/>
              <a:t>Problem 1:  Applicants </a:t>
            </a:r>
            <a:r>
              <a:rPr lang="en-US" dirty="0"/>
              <a:t>Use the Wireline Availability Map to </a:t>
            </a:r>
            <a:r>
              <a:rPr lang="en-US" dirty="0" smtClean="0"/>
              <a:t>Determine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92400"/>
            <a:ext cx="10972800" cy="2730500"/>
          </a:xfrm>
        </p:spPr>
        <p:txBody>
          <a:bodyPr/>
          <a:lstStyle/>
          <a:p>
            <a:r>
              <a:rPr lang="en-US" dirty="0" smtClean="0"/>
              <a:t>Challenge process is relied upon to correct the presumptions depicted on the availability map</a:t>
            </a:r>
          </a:p>
          <a:p>
            <a:r>
              <a:rPr lang="en-US" dirty="0" smtClean="0"/>
              <a:t>Challenges increase costs to parties</a:t>
            </a:r>
          </a:p>
          <a:p>
            <a:r>
              <a:rPr lang="en-US" dirty="0" smtClean="0"/>
              <a:t>Challenge process requires consideration of testing and validating, which causes further delays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3CF8-9944-4A11-84EA-74D2EC8168A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41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029780"/>
            <a:ext cx="11099800" cy="646620"/>
          </a:xfrm>
        </p:spPr>
        <p:txBody>
          <a:bodyPr>
            <a:noAutofit/>
          </a:bodyPr>
          <a:lstStyle/>
          <a:p>
            <a:r>
              <a:rPr lang="en-US" dirty="0" smtClean="0"/>
              <a:t>Problem 2: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Map May Be Overstating Served Status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12" y="3558636"/>
            <a:ext cx="4040188" cy="639762"/>
          </a:xfrm>
        </p:spPr>
        <p:txBody>
          <a:bodyPr>
            <a:noAutofit/>
          </a:bodyPr>
          <a:lstStyle/>
          <a:p>
            <a:r>
              <a:rPr lang="en-US" dirty="0" smtClean="0"/>
              <a:t>Example: Fixed-Wireless Only Census Blocks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4311554"/>
            <a:ext cx="5003800" cy="1911446"/>
          </a:xfrm>
        </p:spPr>
        <p:txBody>
          <a:bodyPr/>
          <a:lstStyle/>
          <a:p>
            <a:r>
              <a:rPr lang="en-US" dirty="0" smtClean="0"/>
              <a:t>262,497 Households </a:t>
            </a:r>
          </a:p>
          <a:p>
            <a:r>
              <a:rPr lang="en-US" dirty="0" smtClean="0"/>
              <a:t>64,981 Consumer Connections</a:t>
            </a:r>
          </a:p>
          <a:p>
            <a:r>
              <a:rPr lang="en-US" dirty="0" smtClean="0"/>
              <a:t>25% adoption rate</a:t>
            </a:r>
          </a:p>
          <a:p>
            <a:r>
              <a:rPr lang="en-US" dirty="0" smtClean="0"/>
              <a:t>$41k median income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925" y="3533236"/>
            <a:ext cx="4041775" cy="639762"/>
          </a:xfrm>
        </p:spPr>
        <p:txBody>
          <a:bodyPr>
            <a:noAutofit/>
          </a:bodyPr>
          <a:lstStyle/>
          <a:p>
            <a:r>
              <a:rPr lang="en-US" dirty="0" smtClean="0"/>
              <a:t>Statewide Fixed-broadband Census Blocks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9000" y="4400455"/>
            <a:ext cx="5372100" cy="1924145"/>
          </a:xfrm>
        </p:spPr>
        <p:txBody>
          <a:bodyPr>
            <a:normAutofit/>
          </a:bodyPr>
          <a:lstStyle/>
          <a:p>
            <a:r>
              <a:rPr lang="en-US" dirty="0" smtClean="0"/>
              <a:t>13,020,413 Households </a:t>
            </a:r>
          </a:p>
          <a:p>
            <a:r>
              <a:rPr lang="en-US" dirty="0" smtClean="0"/>
              <a:t>10,867,355 </a:t>
            </a:r>
            <a:r>
              <a:rPr lang="en-US" dirty="0" smtClean="0"/>
              <a:t>Consumer connections </a:t>
            </a:r>
            <a:endParaRPr lang="en-US" dirty="0" smtClean="0"/>
          </a:p>
          <a:p>
            <a:r>
              <a:rPr lang="en-US" dirty="0" smtClean="0"/>
              <a:t>84% </a:t>
            </a:r>
            <a:r>
              <a:rPr lang="en-US" dirty="0" smtClean="0"/>
              <a:t>adoption rate</a:t>
            </a:r>
          </a:p>
          <a:p>
            <a:r>
              <a:rPr lang="en-US" dirty="0" smtClean="0"/>
              <a:t>$67k median income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1738408"/>
            <a:ext cx="10655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Many census blocks have very low subscriptions relative to households in the block, which implies that service isn’t available to all households or more households would be subscribing.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1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828675"/>
            <a:ext cx="11252200" cy="48736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Is </a:t>
            </a:r>
            <a:r>
              <a:rPr lang="en-US" sz="2400" dirty="0" smtClean="0"/>
              <a:t>low </a:t>
            </a:r>
            <a:r>
              <a:rPr lang="en-US" sz="2400" dirty="0"/>
              <a:t>subscription evidence of lack of </a:t>
            </a:r>
            <a:r>
              <a:rPr lang="en-US" sz="2400" dirty="0" smtClean="0"/>
              <a:t>availability throughout the census block?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70037"/>
            <a:ext cx="8229600" cy="5287963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Availability is a predicate to adoption</a:t>
            </a:r>
          </a:p>
          <a:p>
            <a:r>
              <a:rPr lang="en-US" sz="2400" dirty="0" smtClean="0"/>
              <a:t>Income </a:t>
            </a:r>
            <a:r>
              <a:rPr lang="en-US" sz="2400" dirty="0"/>
              <a:t>is related to adoption (lower in rural areas)</a:t>
            </a:r>
          </a:p>
          <a:p>
            <a:r>
              <a:rPr lang="en-US" sz="2400" dirty="0"/>
              <a:t>Price of service affects adoption (higher per bit in rural areas)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broadband were ubiquitously available in rural census blocks, what would we expect the adoption rate to be?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20800"/>
            <a:ext cx="762000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06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35038"/>
            <a:ext cx="8229600" cy="652462"/>
          </a:xfrm>
        </p:spPr>
        <p:txBody>
          <a:bodyPr>
            <a:normAutofit/>
          </a:bodyPr>
          <a:lstStyle/>
          <a:p>
            <a:r>
              <a:rPr lang="en-US" dirty="0"/>
              <a:t>Why is this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727200"/>
            <a:ext cx="10972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Example: Fixed-wireless uniquely covers large areas that do not have alternative wireline service available (See maps)</a:t>
            </a:r>
          </a:p>
          <a:p>
            <a:r>
              <a:rPr lang="en-US" sz="2800" dirty="0"/>
              <a:t>Given the low-subscription rate, considering these areas as served likely overstates fixed-wireless availability thereby understating areas in need of broadband (See Consortia table)</a:t>
            </a:r>
          </a:p>
          <a:p>
            <a:r>
              <a:rPr lang="en-US" sz="2800" dirty="0"/>
              <a:t>Therefore, large areas remain CASF </a:t>
            </a:r>
            <a:r>
              <a:rPr lang="en-US" sz="2800" dirty="0" smtClean="0"/>
              <a:t>ineligible (most of California is served according to definitions)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876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9144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/>
              <a:t>Wireline Broadband Served Areas in California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6" y="1460964"/>
            <a:ext cx="5353249" cy="524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79329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1765</Words>
  <Application>Microsoft Office PowerPoint</Application>
  <PresentationFormat>Custom</PresentationFormat>
  <Paragraphs>324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Edge</vt:lpstr>
      <vt:lpstr> CALIFORNIA ADVANCED SERVICES FUND </vt:lpstr>
      <vt:lpstr>Presentation Agenda</vt:lpstr>
      <vt:lpstr> CASF Program Eligibility and “What should be the definition of a served Census Block” </vt:lpstr>
      <vt:lpstr>CASF Program Eligibility Implementation Needs</vt:lpstr>
      <vt:lpstr>Problem 1:  Applicants Use the Wireline Availability Map to Determine Eligibility</vt:lpstr>
      <vt:lpstr>Problem 2: The Map May Be Overstating Served Status  </vt:lpstr>
      <vt:lpstr>Is low subscription evidence of lack of availability throughout the census block?</vt:lpstr>
      <vt:lpstr>Why is this a problem?</vt:lpstr>
      <vt:lpstr>Wireline Broadband Served Areas in California</vt:lpstr>
      <vt:lpstr>Fixed-Wireless Broadband Served Areas Cover Large Areas</vt:lpstr>
      <vt:lpstr>Broadband Availability Changes with Consideration of Fixed-Wireless</vt:lpstr>
      <vt:lpstr>Example of How Low the Subscription Rate Is Relative to Claimed Served Areas Having Assumed Ubiquitous Availability</vt:lpstr>
      <vt:lpstr>Solution Affecting All Technologies?</vt:lpstr>
      <vt:lpstr>PowerPoint Presentation</vt:lpstr>
      <vt:lpstr>Funding Criteria Res T-17613 &amp; T-17614</vt:lpstr>
      <vt:lpstr>Frontier Proposed Criteria</vt:lpstr>
      <vt:lpstr>PowerPoint Presentation</vt:lpstr>
      <vt:lpstr>Potential Funding Criteria</vt:lpstr>
      <vt:lpstr>PowerPoint Presentation</vt:lpstr>
      <vt:lpstr>The Current System</vt:lpstr>
      <vt:lpstr>Staff Proposals</vt:lpstr>
      <vt:lpstr>Which Communities to Prioritize</vt:lpstr>
      <vt:lpstr>How to Serve Priority Communities</vt:lpstr>
      <vt:lpstr>PowerPoint Presentation</vt:lpstr>
      <vt:lpstr>PowerPoint Presentation</vt:lpstr>
      <vt:lpstr>PowerPoint Presentation</vt:lpstr>
      <vt:lpstr>Relevant CAF II language (AB 1665)</vt:lpstr>
      <vt:lpstr>PowerPoint Presentation</vt:lpstr>
      <vt:lpstr>Middle-Mile Infrastructure</vt:lpstr>
      <vt:lpstr>Middle-Mile Infrastructure</vt:lpstr>
      <vt:lpstr>PowerPoint Presentation</vt:lpstr>
      <vt:lpstr>Questions</vt:lpstr>
      <vt:lpstr>PowerPoint Presentation</vt:lpstr>
    </vt:vector>
  </TitlesOfParts>
  <Company>CPUC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Caleb</dc:creator>
  <cp:lastModifiedBy>Wullenjohn, Robert J.</cp:lastModifiedBy>
  <cp:revision>49</cp:revision>
  <dcterms:created xsi:type="dcterms:W3CDTF">2018-07-17T17:35:18Z</dcterms:created>
  <dcterms:modified xsi:type="dcterms:W3CDTF">2018-07-25T00:19:54Z</dcterms:modified>
</cp:coreProperties>
</file>