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20"/>
  </p:notesMasterIdLst>
  <p:sldIdLst>
    <p:sldId id="256" r:id="rId6"/>
    <p:sldId id="267" r:id="rId7"/>
    <p:sldId id="268" r:id="rId8"/>
    <p:sldId id="269" r:id="rId9"/>
    <p:sldId id="279" r:id="rId10"/>
    <p:sldId id="280" r:id="rId11"/>
    <p:sldId id="281" r:id="rId12"/>
    <p:sldId id="283" r:id="rId13"/>
    <p:sldId id="282" r:id="rId14"/>
    <p:sldId id="284" r:id="rId15"/>
    <p:sldId id="285" r:id="rId16"/>
    <p:sldId id="288" r:id="rId17"/>
    <p:sldId id="287" r:id="rId18"/>
    <p:sldId id="286" r:id="rId1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92B4"/>
    <a:srgbClr val="8CB7C7"/>
    <a:srgbClr val="567632"/>
    <a:srgbClr val="766E54"/>
    <a:srgbClr val="F3BD48"/>
    <a:srgbClr val="E58A9E"/>
    <a:srgbClr val="005ABB"/>
    <a:srgbClr val="00C4DF"/>
    <a:srgbClr val="A3D869"/>
    <a:srgbClr val="FDD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4492" autoAdjust="0"/>
    <p:restoredTop sz="69166" autoAdjust="0"/>
  </p:normalViewPr>
  <p:slideViewPr>
    <p:cSldViewPr snapToGrid="0">
      <p:cViewPr>
        <p:scale>
          <a:sx n="76" d="100"/>
          <a:sy n="76" d="100"/>
        </p:scale>
        <p:origin x="-1500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0F191F9-8717-428C-945B-91A0BCD304DF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20C8EF3-0A66-43AA-9F5A-CD3BB4A22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2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11B3-43F7-4032-BD1B-FD9E0CBA1F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80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11B3-43F7-4032-BD1B-FD9E0CBA1F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1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11B3-43F7-4032-BD1B-FD9E0CBA1F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20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11B3-43F7-4032-BD1B-FD9E0CBA1F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47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11B3-43F7-4032-BD1B-FD9E0CBA1F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11B3-43F7-4032-BD1B-FD9E0CBA1F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4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11B3-43F7-4032-BD1B-FD9E0CBA1F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0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11B3-43F7-4032-BD1B-FD9E0CBA1F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474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11B3-43F7-4032-BD1B-FD9E0CBA1F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86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11B3-43F7-4032-BD1B-FD9E0CBA1F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6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11B3-43F7-4032-BD1B-FD9E0CBA1F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67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11B3-43F7-4032-BD1B-FD9E0CBA1F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84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B11B3-43F7-4032-BD1B-FD9E0CBA1F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4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4895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Southern California Edison®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4895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86DC542-6CB9-419E-B49C-81182B59E3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5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2539"/>
            <a:ext cx="7886700" cy="8411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3640"/>
            <a:ext cx="7886700" cy="5063323"/>
          </a:xfrm>
        </p:spPr>
        <p:txBody>
          <a:bodyPr/>
          <a:lstStyle>
            <a:lvl2pPr marL="685800" indent="-228600">
              <a:buFont typeface="Calibri" panose="020F0502020204030204" pitchFamily="34" charset="0"/>
              <a:buChar char="‒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Edison®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489520"/>
            <a:ext cx="2057400" cy="365125"/>
          </a:xfrm>
        </p:spPr>
        <p:txBody>
          <a:bodyPr/>
          <a:lstStyle/>
          <a:p>
            <a:fld id="{186DC542-6CB9-419E-B49C-81182B59E3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7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07869"/>
            <a:ext cx="7886700" cy="3284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92606"/>
            <a:ext cx="7886700" cy="199704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Edison®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8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Southern California Edison®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29250" y="6489521"/>
            <a:ext cx="3086100" cy="365125"/>
          </a:xfrm>
        </p:spPr>
        <p:txBody>
          <a:bodyPr/>
          <a:lstStyle/>
          <a:p>
            <a:r>
              <a:rPr lang="en-US" smtClean="0"/>
              <a:t>Southern California Edison®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82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29250" y="6489521"/>
            <a:ext cx="3086100" cy="365125"/>
          </a:xfrm>
        </p:spPr>
        <p:txBody>
          <a:bodyPr/>
          <a:lstStyle/>
          <a:p>
            <a:r>
              <a:rPr lang="en-US" smtClean="0"/>
              <a:t>Southern California Edison®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0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29250" y="6489521"/>
            <a:ext cx="3086100" cy="365125"/>
          </a:xfrm>
        </p:spPr>
        <p:txBody>
          <a:bodyPr/>
          <a:lstStyle/>
          <a:p>
            <a:r>
              <a:rPr lang="en-US" smtClean="0"/>
              <a:t>Southern California Edison®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3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80699"/>
            <a:ext cx="9144000" cy="3773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49588"/>
            <a:ext cx="7886700" cy="841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4895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Southern California Edison®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4895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86DC542-6CB9-419E-B49C-81182B59E3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1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Chemehuevi Indian Tribe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Energy Savings Assistance Program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Project Summary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November 22,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20714"/>
            <a:ext cx="1271171" cy="455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3" y="868354"/>
            <a:ext cx="1388583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1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Town Hall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2870"/>
            <a:ext cx="7886700" cy="433445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ESA Program team presented results on March 17, 2016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Received positive feedback from the community on the overall program, measures offered, and quality of installation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Project Team toured the completed homes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19825" y="6479996"/>
            <a:ext cx="22955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Southern California Edison</a:t>
            </a:r>
            <a:r>
              <a:rPr lang="en-US" sz="1300" baseline="28000" dirty="0" smtClean="0">
                <a:solidFill>
                  <a:schemeClr val="bg1"/>
                </a:solidFill>
              </a:rPr>
              <a:t>®</a:t>
            </a:r>
            <a:endParaRPr lang="en-US" sz="1300" baseline="28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 bwMode="auto">
          <a:xfrm>
            <a:off x="1240955" y="3815791"/>
            <a:ext cx="3083549" cy="2242867"/>
          </a:xfrm>
          <a:prstGeom prst="rect">
            <a:avLst/>
          </a:prstGeom>
          <a:ln w="63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78" y="3815791"/>
            <a:ext cx="3036498" cy="2277373"/>
          </a:xfrm>
          <a:prstGeom prst="rect">
            <a:avLst/>
          </a:prstGeom>
          <a:ln w="63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2870"/>
            <a:ext cx="4685222" cy="433445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Installation work was completed in multiple phases between January and July 2016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93 tribal members qualified and participated in the Program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87% of CHD’s units were included in the project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Project yielded over 69,800 kWh and 20 kW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The Chemehuevi is the first tribal nation to have solar panels on members’ homes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During the summer, welcomed interns </a:t>
            </a:r>
            <a:r>
              <a:rPr lang="en-US" sz="1600" dirty="0">
                <a:solidFill>
                  <a:schemeClr val="tx2"/>
                </a:solidFill>
              </a:rPr>
              <a:t>from Duke </a:t>
            </a:r>
            <a:r>
              <a:rPr lang="en-US" sz="1600" dirty="0" smtClean="0">
                <a:solidFill>
                  <a:schemeClr val="tx2"/>
                </a:solidFill>
              </a:rPr>
              <a:t>University who installed panels with GRID Alternatives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19825" y="6479996"/>
            <a:ext cx="22955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Southern California Edison</a:t>
            </a:r>
            <a:r>
              <a:rPr lang="en-US" sz="1300" baseline="28000" dirty="0" smtClean="0">
                <a:solidFill>
                  <a:schemeClr val="bg1"/>
                </a:solidFill>
              </a:rPr>
              <a:t>®</a:t>
            </a:r>
            <a:endParaRPr lang="en-US" sz="1300" baseline="28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90" y="1098067"/>
            <a:ext cx="3190232" cy="2117743"/>
          </a:xfrm>
          <a:prstGeom prst="rect">
            <a:avLst/>
          </a:prstGeom>
          <a:ln w="63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90" y="3506314"/>
            <a:ext cx="3190232" cy="2392674"/>
          </a:xfrm>
          <a:prstGeom prst="rect">
            <a:avLst/>
          </a:prstGeom>
          <a:ln w="63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19825" y="6479996"/>
            <a:ext cx="22955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Southern California Edison</a:t>
            </a:r>
            <a:r>
              <a:rPr lang="en-US" sz="1300" baseline="28000" dirty="0" smtClean="0">
                <a:solidFill>
                  <a:schemeClr val="bg1"/>
                </a:solidFill>
              </a:rPr>
              <a:t>®</a:t>
            </a:r>
            <a:endParaRPr lang="en-US" sz="1300" baseline="28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40139"/>
              </p:ext>
            </p:extLst>
          </p:nvPr>
        </p:nvGraphicFramePr>
        <p:xfrm>
          <a:off x="1524000" y="1397000"/>
          <a:ext cx="6096000" cy="3708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CFL*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 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 Heat Pump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Evaporative Cooler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Outdoor Fixture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Refrigerator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Smart Power Strip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Torchiere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Weatherization**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1" y="5176152"/>
            <a:ext cx="6096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/>
              <a:t>*An average of 5 CFLs were provided to each customer</a:t>
            </a:r>
          </a:p>
          <a:p>
            <a:r>
              <a:rPr lang="en-US" sz="900" i="1" dirty="0" smtClean="0"/>
              <a:t>**Refers to number of homes weatherized. Weatherization measures included weather-stripping, Outlet Cover Plate Gaskets, Faucet Aerators, Water Heater Pipe Wrap</a:t>
            </a:r>
            <a:endParaRPr lang="en-US" sz="900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2870"/>
            <a:ext cx="7886700" cy="433445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Coordinate with SCE Local Public Affairs to identify opportunities to serve other Indian tribes: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Use lessons learned from Chemehuevi project as a model for serving other remote and hard to reach communities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19825" y="6479996"/>
            <a:ext cx="22955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Southern California Edison</a:t>
            </a:r>
            <a:r>
              <a:rPr lang="en-US" sz="1300" baseline="28000" dirty="0" smtClean="0">
                <a:solidFill>
                  <a:schemeClr val="bg1"/>
                </a:solidFill>
              </a:rPr>
              <a:t>®</a:t>
            </a:r>
            <a:endParaRPr lang="en-US" sz="1300" baseline="28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17460"/>
              </p:ext>
            </p:extLst>
          </p:nvPr>
        </p:nvGraphicFramePr>
        <p:xfrm>
          <a:off x="1066800" y="2086769"/>
          <a:ext cx="7010400" cy="1943100"/>
        </p:xfrm>
        <a:graphic>
          <a:graphicData uri="http://schemas.openxmlformats.org/drawingml/2006/table">
            <a:tbl>
              <a:tblPr/>
              <a:tblGrid>
                <a:gridCol w="3302000"/>
                <a:gridCol w="3708400"/>
              </a:tblGrid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Agua Caliente Band of Cahuilla Indians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Benton Paiute Tribe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Bishop Paiute Tribe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Bridgeport Paiute Indian Colony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Colorado River Indian Tribes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Death Valley Timbisha Shoshone Tribe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Morongo Band of Mission Indians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Pechanga Band of Luiseno Indians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San Manuel Band of Mission Indians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Soboba Band of Luiseno Indians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Tule River Indian Tribe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Twenty-Nine Palms Band of Mission Indians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02870"/>
            <a:ext cx="4796790" cy="433445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Chemehuevi Indian Tribe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Housing Authority Department</a:t>
            </a:r>
          </a:p>
          <a:p>
            <a:pPr marL="914400" lvl="2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Contractors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John Harrison Contracting (Installation)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Richard Heath and Associates (Inspection</a:t>
            </a:r>
            <a:endParaRPr lang="en-US" sz="1200" dirty="0" smtClean="0">
              <a:solidFill>
                <a:schemeClr val="tx2"/>
              </a:solidFill>
            </a:endParaRPr>
          </a:p>
          <a:p>
            <a:pPr lvl="2"/>
            <a:endParaRPr lang="en-US" sz="12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Southern California Edison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Local Public Affairs</a:t>
            </a:r>
            <a:endParaRPr lang="en-US" sz="1200" dirty="0" smtClean="0">
              <a:solidFill>
                <a:schemeClr val="tx2"/>
              </a:solidFill>
            </a:endParaRP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ESA Program Management</a:t>
            </a:r>
          </a:p>
          <a:p>
            <a:pPr marL="914400" lvl="2" indent="0">
              <a:buNone/>
            </a:pP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	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19825" y="6479996"/>
            <a:ext cx="22955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Southern California Edison</a:t>
            </a:r>
            <a:r>
              <a:rPr lang="en-US" sz="1300" baseline="28000" dirty="0" smtClean="0">
                <a:solidFill>
                  <a:schemeClr val="bg1"/>
                </a:solidFill>
              </a:rPr>
              <a:t>®</a:t>
            </a:r>
            <a:endParaRPr lang="en-US" sz="1300" baseline="28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24437" r="16560" b="4180"/>
          <a:stretch/>
        </p:blipFill>
        <p:spPr>
          <a:xfrm>
            <a:off x="5421398" y="1302869"/>
            <a:ext cx="2790950" cy="1966955"/>
          </a:xfrm>
          <a:prstGeom prst="rect">
            <a:avLst/>
          </a:prstGeom>
          <a:ln w="63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397" y="3577415"/>
            <a:ext cx="2790951" cy="2093213"/>
          </a:xfrm>
          <a:prstGeom prst="rect">
            <a:avLst/>
          </a:prstGeom>
          <a:ln w="63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Chemehuevi Indian Tribe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328" y="1275124"/>
            <a:ext cx="5407610" cy="326118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The Chemehuevi Indian Reservation was established by an Executive Order in 1970 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The Reservation is located on the shores of Lake Havasu, in southeastern California on the Arizona border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25 </a:t>
            </a:r>
            <a:r>
              <a:rPr lang="en-US" sz="2000" dirty="0">
                <a:solidFill>
                  <a:schemeClr val="tx2"/>
                </a:solidFill>
              </a:rPr>
              <a:t>miles of </a:t>
            </a:r>
            <a:r>
              <a:rPr lang="en-US" sz="2000" dirty="0" smtClean="0">
                <a:solidFill>
                  <a:schemeClr val="tx2"/>
                </a:solidFill>
              </a:rPr>
              <a:t>the 35,000 acre reservation runs along the Colorado River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75" y="4441414"/>
            <a:ext cx="2468880" cy="1851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19825" y="6479996"/>
            <a:ext cx="22955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Southern California Edison</a:t>
            </a:r>
            <a:r>
              <a:rPr lang="en-US" sz="1300" baseline="28000" dirty="0" smtClean="0">
                <a:solidFill>
                  <a:schemeClr val="bg1"/>
                </a:solidFill>
              </a:rPr>
              <a:t>®</a:t>
            </a:r>
            <a:endParaRPr lang="en-US" sz="1300" baseline="28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101" y="955141"/>
            <a:ext cx="2910980" cy="457439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03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2870"/>
            <a:ext cx="7886700" cy="433445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Low </a:t>
            </a:r>
            <a:r>
              <a:rPr lang="en-US" sz="2000" dirty="0" smtClean="0">
                <a:solidFill>
                  <a:schemeClr val="tx2"/>
                </a:solidFill>
              </a:rPr>
              <a:t>customer participation in </a:t>
            </a:r>
            <a:r>
              <a:rPr lang="en-US" sz="2000" dirty="0">
                <a:solidFill>
                  <a:schemeClr val="tx2"/>
                </a:solidFill>
              </a:rPr>
              <a:t>the Energy Savings Assistance (ESA) Program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Members of the tribe had negative experiences from other assistance programs </a:t>
            </a:r>
            <a:r>
              <a:rPr lang="en-US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when they did not receive promised services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Only four SCE customer referrals (two </a:t>
            </a:r>
            <a:r>
              <a:rPr lang="en-US" sz="2000" dirty="0">
                <a:solidFill>
                  <a:schemeClr val="tx2"/>
                </a:solidFill>
              </a:rPr>
              <a:t>CARE High Usage leads and </a:t>
            </a:r>
            <a:r>
              <a:rPr lang="en-US" sz="2000" dirty="0" smtClean="0">
                <a:solidFill>
                  <a:schemeClr val="tx2"/>
                </a:solidFill>
              </a:rPr>
              <a:t>two </a:t>
            </a:r>
            <a:r>
              <a:rPr lang="en-US" sz="2000" dirty="0">
                <a:solidFill>
                  <a:schemeClr val="tx2"/>
                </a:solidFill>
              </a:rPr>
              <a:t>SCE </a:t>
            </a:r>
            <a:r>
              <a:rPr lang="en-US" sz="2000" dirty="0" smtClean="0">
                <a:solidFill>
                  <a:schemeClr val="tx2"/>
                </a:solidFill>
              </a:rPr>
              <a:t>referrals) for an area </a:t>
            </a:r>
            <a:r>
              <a:rPr lang="en-US" sz="2000" dirty="0">
                <a:solidFill>
                  <a:schemeClr val="tx2"/>
                </a:solidFill>
              </a:rPr>
              <a:t>more than 200 miles away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Contractor had questions when qualifying customers from this tribe: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Chemehuevi Housing Authority Department used different income guidelines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Property ownership did not meet ESA Program guidelines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Property </a:t>
            </a:r>
            <a:r>
              <a:rPr lang="en-US" sz="1600" dirty="0" smtClean="0">
                <a:solidFill>
                  <a:schemeClr val="tx2"/>
                </a:solidFill>
              </a:rPr>
              <a:t>addresses on reservation did </a:t>
            </a:r>
            <a:r>
              <a:rPr lang="en-US" sz="1600" dirty="0">
                <a:solidFill>
                  <a:schemeClr val="tx2"/>
                </a:solidFill>
              </a:rPr>
              <a:t>not match SCE </a:t>
            </a:r>
            <a:r>
              <a:rPr lang="en-US" sz="1600" dirty="0" smtClean="0">
                <a:solidFill>
                  <a:schemeClr val="tx2"/>
                </a:solidFill>
              </a:rPr>
              <a:t>service address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19825" y="6479996"/>
            <a:ext cx="22955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Southern California Edison</a:t>
            </a:r>
            <a:r>
              <a:rPr lang="en-US" sz="1300" baseline="28000" dirty="0" smtClean="0">
                <a:solidFill>
                  <a:schemeClr val="bg1"/>
                </a:solidFill>
              </a:rPr>
              <a:t>®</a:t>
            </a:r>
            <a:endParaRPr lang="en-US" sz="1300" baseline="28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548" y="1307525"/>
            <a:ext cx="5384252" cy="5015637"/>
          </a:xfrm>
        </p:spPr>
        <p:txBody>
          <a:bodyPr>
            <a:noAutofit/>
          </a:bodyPr>
          <a:lstStyle/>
          <a:p>
            <a:r>
              <a:rPr lang="en-US" sz="1900" dirty="0" smtClean="0">
                <a:solidFill>
                  <a:schemeClr val="tx2"/>
                </a:solidFill>
              </a:rPr>
              <a:t>Coordinated through SCE’s Local Public Affairs representative for Tribal Nations</a:t>
            </a:r>
          </a:p>
          <a:p>
            <a:endParaRPr lang="en-US" sz="1900" dirty="0" smtClean="0">
              <a:solidFill>
                <a:schemeClr val="tx2"/>
              </a:solidFill>
            </a:endParaRPr>
          </a:p>
          <a:p>
            <a:r>
              <a:rPr lang="en-US" sz="1900" dirty="0" smtClean="0">
                <a:solidFill>
                  <a:schemeClr val="tx2"/>
                </a:solidFill>
              </a:rPr>
              <a:t>Meeting on July 24, 2015 brought together Southern California Edison, Chemehuevi Housing Authority Department (CHD)</a:t>
            </a:r>
          </a:p>
          <a:p>
            <a:pPr marL="0" indent="0">
              <a:buNone/>
            </a:pPr>
            <a:endParaRPr lang="en-US" sz="1900" dirty="0" smtClean="0">
              <a:solidFill>
                <a:schemeClr val="tx2"/>
              </a:solidFill>
            </a:endParaRPr>
          </a:p>
          <a:p>
            <a:r>
              <a:rPr lang="en-US" sz="1900" dirty="0">
                <a:solidFill>
                  <a:schemeClr val="tx2"/>
                </a:solidFill>
              </a:rPr>
              <a:t>On July 25, 2015, </a:t>
            </a:r>
            <a:r>
              <a:rPr lang="en-US" sz="1900" dirty="0" smtClean="0">
                <a:solidFill>
                  <a:schemeClr val="tx2"/>
                </a:solidFill>
              </a:rPr>
              <a:t>Tribal Council </a:t>
            </a:r>
            <a:r>
              <a:rPr lang="en-US" sz="1900" dirty="0">
                <a:solidFill>
                  <a:schemeClr val="tx2"/>
                </a:solidFill>
              </a:rPr>
              <a:t>formally approved</a:t>
            </a:r>
            <a:r>
              <a:rPr lang="en-US" sz="1900" dirty="0" smtClean="0">
                <a:solidFill>
                  <a:schemeClr val="tx2"/>
                </a:solidFill>
              </a:rPr>
              <a:t> SCE’s request to offer the ESA Program</a:t>
            </a:r>
          </a:p>
          <a:p>
            <a:endParaRPr lang="en-US" sz="1900" dirty="0" smtClean="0">
              <a:solidFill>
                <a:schemeClr val="tx2"/>
              </a:solidFill>
            </a:endParaRPr>
          </a:p>
          <a:p>
            <a:r>
              <a:rPr lang="en-US" sz="1900" dirty="0" smtClean="0">
                <a:solidFill>
                  <a:schemeClr val="tx2"/>
                </a:solidFill>
              </a:rPr>
              <a:t>Discussions centered on gaining the trust of tribal members by showcasing the benefits of the ESA Program and outlining a comprehensive approach in the installation of energy efficient measures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82" y="1629884"/>
            <a:ext cx="2476331" cy="1857248"/>
          </a:xfrm>
          <a:prstGeom prst="rect">
            <a:avLst/>
          </a:prstGeom>
          <a:ln w="6350" cap="sq" cmpd="thickThin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19" y="4136006"/>
            <a:ext cx="1286459" cy="128645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8650" y="272539"/>
            <a:ext cx="7886700" cy="841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Opportunity to Serve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19825" y="6479996"/>
            <a:ext cx="22955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Southern California Edison</a:t>
            </a:r>
            <a:r>
              <a:rPr lang="en-US" sz="1300" baseline="28000" dirty="0" smtClean="0">
                <a:solidFill>
                  <a:schemeClr val="bg1"/>
                </a:solidFill>
              </a:rPr>
              <a:t>®</a:t>
            </a:r>
            <a:endParaRPr lang="en-US" sz="1300" baseline="280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2870"/>
            <a:ext cx="7886700" cy="433445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Project Scope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Promote the ESA Program and generate member interest 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Enroll all interested members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Develop and implement a comprehensive logistical plan</a:t>
            </a:r>
          </a:p>
          <a:p>
            <a:endParaRPr lang="en-US" sz="2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Installation Plan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Focus on units (homes) owned and managed by Chemehuevi Housing Authority Department, but continued to offer ESA to all residents of the reservation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Replace and install HVACs, evaporative coolers, refrigerators, compact fluorescent lamps (CFLs), advanced power strips and provide energy education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7" name="Picture 19" descr="tempst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0299" y="4831416"/>
            <a:ext cx="1301286" cy="10859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8" name="TextBox 17"/>
          <p:cNvSpPr txBox="1"/>
          <p:nvPr/>
        </p:nvSpPr>
        <p:spPr>
          <a:xfrm>
            <a:off x="3638998" y="5984156"/>
            <a:ext cx="1647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tx2"/>
                </a:solidFill>
              </a:rPr>
              <a:t>Not Actual Model. Reference Images Only.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78" y="4768071"/>
            <a:ext cx="634246" cy="95137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6" descr="http://www.coloramarentals.com/uploads/Products/product_219/KENMORE_TOP_MOUNT_FRIG_46-61512-C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988D8B"/>
              </a:clrFrom>
              <a:clrTo>
                <a:srgbClr val="988D8B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921" y="4581477"/>
            <a:ext cx="744265" cy="1245073"/>
          </a:xfrm>
          <a:prstGeom prst="rect">
            <a:avLst/>
          </a:prstGeom>
          <a:ln w="63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08" y="4592085"/>
            <a:ext cx="1209476" cy="120947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19825" y="6479996"/>
            <a:ext cx="22955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Southern California Edison</a:t>
            </a:r>
            <a:r>
              <a:rPr lang="en-US" sz="1300" baseline="28000" dirty="0" smtClean="0">
                <a:solidFill>
                  <a:schemeClr val="bg1"/>
                </a:solidFill>
              </a:rPr>
              <a:t>®</a:t>
            </a:r>
            <a:endParaRPr lang="en-US" sz="1300" baseline="28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2870"/>
            <a:ext cx="5658939" cy="433445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Brief CHD and ESA Contractors on the Project Scope and Installation Plan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Promote the ESA Program through local efforts, including flyers, and word-of-mouth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Sponsored CHD open house to encourage members to enroll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Interested members were coordinated between CHD and ESA Contractor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Coordinate </a:t>
            </a:r>
            <a:r>
              <a:rPr lang="en-US" sz="2000" dirty="0">
                <a:solidFill>
                  <a:schemeClr val="tx2"/>
                </a:solidFill>
              </a:rPr>
              <a:t>all efforts around the installation of the HVAC </a:t>
            </a:r>
            <a:r>
              <a:rPr lang="en-US" sz="2000" dirty="0" smtClean="0">
                <a:solidFill>
                  <a:schemeClr val="tx2"/>
                </a:solidFill>
              </a:rPr>
              <a:t>equipment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Schedule “trial-run” of the installation of all measures in two homes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19825" y="6479996"/>
            <a:ext cx="22955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Southern California Edison</a:t>
            </a:r>
            <a:r>
              <a:rPr lang="en-US" sz="1300" baseline="28000" dirty="0" smtClean="0">
                <a:solidFill>
                  <a:schemeClr val="bg1"/>
                </a:solidFill>
              </a:rPr>
              <a:t>®</a:t>
            </a:r>
            <a:endParaRPr lang="en-US" sz="1300" baseline="28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366" y="359733"/>
            <a:ext cx="2146679" cy="3186414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267701">
            <a:off x="6441602" y="3236094"/>
            <a:ext cx="2263952" cy="292608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Trial-Run for HVAC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2870"/>
            <a:ext cx="7670619" cy="1509999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Hired local crane provider for the installation project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Identified adjacent homes of eligible residents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Reduced crane travel time between jobs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Increased installation productivity.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19825" y="6479996"/>
            <a:ext cx="22955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Southern California Edison</a:t>
            </a:r>
            <a:r>
              <a:rPr lang="en-US" sz="1300" baseline="28000" dirty="0" smtClean="0">
                <a:solidFill>
                  <a:schemeClr val="bg1"/>
                </a:solidFill>
              </a:rPr>
              <a:t>®</a:t>
            </a:r>
            <a:endParaRPr lang="en-US" sz="1300" baseline="28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43546" y="2914736"/>
            <a:ext cx="5240825" cy="2947964"/>
          </a:xfrm>
          <a:prstGeom prst="rect">
            <a:avLst/>
          </a:prstGeom>
          <a:ln w="63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2869"/>
            <a:ext cx="6451419" cy="405290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Appointments for enrollments, installations, and inspections were scheduled in phases one week        at a time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Delivery of equipment was methodically planned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Smaller equipment such as refrigerators and evaporative coolers were brought to the reservation by the                  Contractor’s installation crews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HVAC units were delivered directly by the vendor to                         the reservation who coordinated with CHD for a                        secure storage area</a:t>
            </a:r>
          </a:p>
          <a:p>
            <a:pPr marL="457200" lvl="1" indent="0"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Old, inefficient equipment was recycled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Units were delivered at the secure area                                              and recycled by the installation crew</a:t>
            </a:r>
          </a:p>
          <a:p>
            <a:pPr lvl="1"/>
            <a:endParaRPr lang="en-US" sz="1600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19825" y="6479996"/>
            <a:ext cx="22955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Southern California Edison</a:t>
            </a:r>
            <a:r>
              <a:rPr lang="en-US" sz="1300" baseline="28000" dirty="0" smtClean="0">
                <a:solidFill>
                  <a:schemeClr val="bg1"/>
                </a:solidFill>
              </a:rPr>
              <a:t>®</a:t>
            </a:r>
            <a:endParaRPr lang="en-US" sz="1300" baseline="28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5852">
            <a:off x="5979611" y="1971149"/>
            <a:ext cx="3480760" cy="1957928"/>
          </a:xfrm>
          <a:prstGeom prst="rect">
            <a:avLst/>
          </a:prstGeom>
          <a:ln w="63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1" y="4248135"/>
            <a:ext cx="3251200" cy="1828800"/>
          </a:xfrm>
          <a:prstGeom prst="rect">
            <a:avLst/>
          </a:prstGeom>
          <a:ln w="63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Permits and Inspections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02870"/>
            <a:ext cx="4796790" cy="433445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Chemehuevi Tribal Nation did not require building permits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CHD maintenance crew conducted inspections during and after installations assuring that the systems were installed and functioning properly</a:t>
            </a:r>
          </a:p>
          <a:p>
            <a:pPr marL="457200" lvl="1" indent="0"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Home Energy Rating System (HERS) testing and verification was completed on each HVAC installation</a:t>
            </a:r>
          </a:p>
          <a:p>
            <a:pPr lvl="1"/>
            <a:r>
              <a:rPr lang="en-US" sz="1600" dirty="0" smtClean="0">
                <a:solidFill>
                  <a:schemeClr val="tx2"/>
                </a:solidFill>
              </a:rPr>
              <a:t>All HVAC installations complied with       Title 24 standards</a:t>
            </a:r>
          </a:p>
          <a:p>
            <a:pPr marL="457200" lvl="1" indent="0">
              <a:buNone/>
            </a:pPr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SCE selected all HVAC installations for inspection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19825" y="6479996"/>
            <a:ext cx="2295525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Southern California Edison</a:t>
            </a:r>
            <a:r>
              <a:rPr lang="en-US" sz="1300" baseline="28000" dirty="0" smtClean="0">
                <a:solidFill>
                  <a:schemeClr val="bg1"/>
                </a:solidFill>
              </a:rPr>
              <a:t>®</a:t>
            </a:r>
            <a:endParaRPr lang="en-US" sz="1300" baseline="28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1" y="1302870"/>
            <a:ext cx="3295728" cy="1853847"/>
          </a:xfrm>
          <a:prstGeom prst="rect">
            <a:avLst/>
          </a:prstGeom>
          <a:ln w="63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1" y="3599055"/>
            <a:ext cx="3364341" cy="1892442"/>
          </a:xfrm>
          <a:prstGeom prst="rect">
            <a:avLst/>
          </a:prstGeom>
          <a:ln w="635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C542-6CB9-419E-B49C-81182B59E3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ne Voice Colors">
      <a:dk1>
        <a:srgbClr val="417300"/>
      </a:dk1>
      <a:lt1>
        <a:srgbClr val="FFFFFF"/>
      </a:lt1>
      <a:dk2>
        <a:srgbClr val="444444"/>
      </a:dk2>
      <a:lt2>
        <a:srgbClr val="BBBBBB"/>
      </a:lt2>
      <a:accent1>
        <a:srgbClr val="D3222A"/>
      </a:accent1>
      <a:accent2>
        <a:srgbClr val="EF8200"/>
      </a:accent2>
      <a:accent3>
        <a:srgbClr val="FDD475"/>
      </a:accent3>
      <a:accent4>
        <a:srgbClr val="A3D869"/>
      </a:accent4>
      <a:accent5>
        <a:srgbClr val="00C4DF"/>
      </a:accent5>
      <a:accent6>
        <a:srgbClr val="005ABB"/>
      </a:accent6>
      <a:hlink>
        <a:srgbClr val="567632"/>
      </a:hlink>
      <a:folHlink>
        <a:srgbClr val="8CB7C7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da7e81d-6ea8-45c5-b51f-f6fb8dd5843f" ContentTypeId="0x0101000126D57F6C1098408AE9C97F7ECFC4C705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5da448-bf9c-43e8-8676-7e88d583ded9"/>
    <cf0f9a78bd504807a2e2623e4631b3fa xmlns="e45da448-bf9c-43e8-8676-7e88d583ded9">
      <Terms xmlns="http://schemas.microsoft.com/office/infopath/2007/PartnerControls"/>
    </cf0f9a78bd504807a2e2623e4631b3fa>
    <h19982cb4b68468f87fd990f143edc70 xmlns="e45da448-bf9c-43e8-8676-7e88d583ded9">
      <Terms xmlns="http://schemas.microsoft.com/office/infopath/2007/PartnerControls"/>
    </h19982cb4b68468f87fd990f143edc70>
    <Corp_x0020_Comm_x0020_Category xmlns="63600e59-2f3d-4a39-80d3-f2ad0eb34d8b" xsi:nil="true"/>
    <p966c3bd56b4429f8be8750bc2889a10 xmlns="e45da448-bf9c-43e8-8676-7e88d583ded9">
      <Terms xmlns="http://schemas.microsoft.com/office/infopath/2007/PartnerControls"/>
    </p966c3bd56b4429f8be8750bc2889a10>
    <f9aed1f06563484a9c8b1924b0b46f03 xmlns="e45da448-bf9c-43e8-8676-7e88d583ded9">
      <Terms xmlns="http://schemas.microsoft.com/office/infopath/2007/PartnerControls"/>
    </f9aed1f06563484a9c8b1924b0b46f03>
    <Style_x0020_Guides xmlns="63600e59-2f3d-4a39-80d3-f2ad0eb34d8b" xsi:nil="true"/>
    <b01666ef1c1d4feda5610ef2152091e3 xmlns="e45da448-bf9c-43e8-8676-7e88d583ded9">
      <Terms xmlns="http://schemas.microsoft.com/office/infopath/2007/PartnerControls"/>
    </b01666ef1c1d4feda5610ef2152091e3>
    <Sub_x0020_Category xmlns="63600e59-2f3d-4a39-80d3-f2ad0eb34d8b" xsi:nil="true"/>
    <Portal_x0020_Page xmlns="63600e59-2f3d-4a39-80d3-f2ad0eb34d8b">One Voice</Portal_x0020_Pag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orporate Communications" ma:contentTypeID="0x0101000126D57F6C1098408AE9C97F7ECFC4C705003671F69DB06A45209843DA6A751581A900FDBD1DEEAFDE8441A4EC4052293B1490" ma:contentTypeVersion="65" ma:contentTypeDescription="Publishing Documents" ma:contentTypeScope="" ma:versionID="9bf525cdec23b7301b8b6a5f01c8e521">
  <xsd:schema xmlns:xsd="http://www.w3.org/2001/XMLSchema" xmlns:xs="http://www.w3.org/2001/XMLSchema" xmlns:p="http://schemas.microsoft.com/office/2006/metadata/properties" xmlns:ns2="e45da448-bf9c-43e8-8676-7e88d583ded9" xmlns:ns3="63600e59-2f3d-4a39-80d3-f2ad0eb34d8b" xmlns:ns4="bdaa2eb3-d6f9-44e9-b55a-7fd779769d20" targetNamespace="http://schemas.microsoft.com/office/2006/metadata/properties" ma:root="true" ma:fieldsID="3fb8aeed65e81966d85ad68ccf428573" ns2:_="" ns3:_="" ns4:_="">
    <xsd:import namespace="e45da448-bf9c-43e8-8676-7e88d583ded9"/>
    <xsd:import namespace="63600e59-2f3d-4a39-80d3-f2ad0eb34d8b"/>
    <xsd:import namespace="bdaa2eb3-d6f9-44e9-b55a-7fd779769d20"/>
    <xsd:element name="properties">
      <xsd:complexType>
        <xsd:sequence>
          <xsd:element name="documentManagement">
            <xsd:complexType>
              <xsd:all>
                <xsd:element ref="ns2:TaxCatchAllLabel" minOccurs="0"/>
                <xsd:element ref="ns2:p966c3bd56b4429f8be8750bc2889a10" minOccurs="0"/>
                <xsd:element ref="ns2:h19982cb4b68468f87fd990f143edc70" minOccurs="0"/>
                <xsd:element ref="ns2:cf0f9a78bd504807a2e2623e4631b3fa" minOccurs="0"/>
                <xsd:element ref="ns2:b01666ef1c1d4feda5610ef2152091e3" minOccurs="0"/>
                <xsd:element ref="ns2:TaxCatchAll" minOccurs="0"/>
                <xsd:element ref="ns3:Corp_x0020_Comm_x0020_Category" minOccurs="0"/>
                <xsd:element ref="ns3:Style_x0020_Guides" minOccurs="0"/>
                <xsd:element ref="ns2:f9aed1f06563484a9c8b1924b0b46f03" minOccurs="0"/>
                <xsd:element ref="ns4:SharedWithUsers" minOccurs="0"/>
                <xsd:element ref="ns4:SharingHintHash" minOccurs="0"/>
                <xsd:element ref="ns4:SharedWithDetails" minOccurs="0"/>
                <xsd:element ref="ns3:Sub_x0020_Category" minOccurs="0"/>
                <xsd:element ref="ns3:Portal_x0020_P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da448-bf9c-43e8-8676-7e88d583ded9" elementFormDefault="qualified">
    <xsd:import namespace="http://schemas.microsoft.com/office/2006/documentManagement/types"/>
    <xsd:import namespace="http://schemas.microsoft.com/office/infopath/2007/PartnerControls"/>
    <xsd:element name="TaxCatchAllLabel" ma:index="6" nillable="true" ma:displayName="Taxonomy Catch All Column1" ma:hidden="true" ma:list="{9e01fd54-2576-46b2-9ebc-1141958b4bcf}" ma:internalName="TaxCatchAllLabel" ma:readOnly="true" ma:showField="CatchAllDataLabel" ma:web="bdaa2eb3-d6f9-44e9-b55a-7fd779769d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966c3bd56b4429f8be8750bc2889a10" ma:index="12" nillable="true" ma:taxonomy="true" ma:internalName="p966c3bd56b4429f8be8750bc2889a10" ma:taxonomyFieldName="SCE_x0020_Handling_x0020_Classifications" ma:displayName="SCE Handling Classifications" ma:default="" ma:fieldId="{9966c3bd-56b4-429f-8be8-750bc2889a10}" ma:taxonomyMulti="true" ma:sspId="1da7e81d-6ea8-45c5-b51f-f6fb8dd5843f" ma:termSetId="5d17f32d-b94c-400c-8e7d-4f26f0d0cc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19982cb4b68468f87fd990f143edc70" ma:index="13" nillable="true" ma:taxonomy="true" ma:internalName="h19982cb4b68468f87fd990f143edc70" ma:taxonomyFieldName="SCEDocumentType" ma:displayName="SCE Document Type" ma:default="" ma:fieldId="{119982cb-4b68-468f-87fd-990f143edc70}" ma:sspId="1da7e81d-6ea8-45c5-b51f-f6fb8dd5843f" ma:termSetId="1926f50e-84fd-413b-9323-8cb7129deefd" ma:anchorId="a2dcb3dd-4497-4c3b-b4f4-397af68b8279" ma:open="false" ma:isKeyword="false">
      <xsd:complexType>
        <xsd:sequence>
          <xsd:element ref="pc:Terms" minOccurs="0" maxOccurs="1"/>
        </xsd:sequence>
      </xsd:complexType>
    </xsd:element>
    <xsd:element name="cf0f9a78bd504807a2e2623e4631b3fa" ma:index="14" nillable="true" ma:taxonomy="true" ma:internalName="cf0f9a78bd504807a2e2623e4631b3fa" ma:taxonomyFieldName="SCE_x0020_Access_x0020_Classification" ma:displayName="SCE Access Classification" ma:default="" ma:fieldId="{cf0f9a78-bd50-4807-a2e2-623e4631b3fa}" ma:sspId="1da7e81d-6ea8-45c5-b51f-f6fb8dd5843f" ma:termSetId="0cd2d6f6-43b5-4d7b-8dc6-eb8f0e5230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01666ef1c1d4feda5610ef2152091e3" ma:index="16" nillable="true" ma:taxonomy="true" ma:internalName="b01666ef1c1d4feda5610ef2152091e3" ma:taxonomyFieldName="SCE_x0020_Owner" ma:displayName="SCE Owner" ma:default="" ma:fieldId="{b01666ef-1c1d-4fed-a561-0ef2152091e3}" ma:sspId="1da7e81d-6ea8-45c5-b51f-f6fb8dd5843f" ma:termSetId="b7152481-c1a6-4cbc-91c8-0732456285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9e01fd54-2576-46b2-9ebc-1141958b4bcf}" ma:internalName="TaxCatchAll" ma:showField="CatchAllData" ma:web="bdaa2eb3-d6f9-44e9-b55a-7fd779769d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9aed1f06563484a9c8b1924b0b46f03" ma:index="21" nillable="true" ma:taxonomy="true" ma:internalName="f9aed1f06563484a9c8b1924b0b46f03" ma:taxonomyFieldName="SCE_x0020_Reference_x0020_Materials" ma:displayName="SCE Reference Materials" ma:default="" ma:fieldId="{f9aed1f0-6563-484a-9c8b-1924b0b46f03}" ma:sspId="1da7e81d-6ea8-45c5-b51f-f6fb8dd5843f" ma:termSetId="60b09401-01df-4511-93b7-93681a7d0f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00e59-2f3d-4a39-80d3-f2ad0eb34d8b" elementFormDefault="qualified">
    <xsd:import namespace="http://schemas.microsoft.com/office/2006/documentManagement/types"/>
    <xsd:import namespace="http://schemas.microsoft.com/office/infopath/2007/PartnerControls"/>
    <xsd:element name="Corp_x0020_Comm_x0020_Category" ma:index="18" nillable="true" ma:displayName="Corp Comm Category" ma:format="Dropdown" ma:internalName="Corp_x0020_Comm_x0020_Category" ma:readOnly="false">
      <xsd:simpleType>
        <xsd:restriction base="dms:Choice">
          <xsd:enumeration value="Fact Sheet"/>
          <xsd:enumeration value="Form"/>
          <xsd:enumeration value="One-Pager"/>
          <xsd:enumeration value="Policy"/>
          <xsd:enumeration value="Style Guide"/>
          <xsd:enumeration value="Tools &amp; Resources"/>
          <xsd:enumeration value="Messaging"/>
          <xsd:enumeration value="Safety Memorial Day Poster"/>
          <xsd:enumeration value="Safety Memorial Day Tools"/>
          <xsd:enumeration value="Job Aid"/>
        </xsd:restriction>
      </xsd:simpleType>
    </xsd:element>
    <xsd:element name="Style_x0020_Guides" ma:index="19" nillable="true" ma:displayName="Guides" ma:format="Dropdown" ma:internalName="Style_x0020_Guides" ma:readOnly="false">
      <xsd:simpleType>
        <xsd:restriction base="dms:Choice">
          <xsd:enumeration value="Portal"/>
          <xsd:enumeration value="Brand"/>
          <xsd:enumeration value="Outage Messaging"/>
          <xsd:enumeration value="About Edison"/>
          <xsd:enumeration value="Safety"/>
          <xsd:enumeration value="Rates &amp; Policy"/>
        </xsd:restriction>
      </xsd:simpleType>
    </xsd:element>
    <xsd:element name="Sub_x0020_Category" ma:index="25" nillable="true" ma:displayName="Sub Category" ma:format="Dropdown" ma:internalName="Sub_x0020_Category">
      <xsd:simpleType>
        <xsd:restriction base="dms:Choice">
          <xsd:enumeration value="Style Guides"/>
          <xsd:enumeration value="Industry Standards"/>
          <xsd:enumeration value="Readability"/>
          <xsd:enumeration value="PowerPoint Templates"/>
          <xsd:enumeration value="Clip Art"/>
        </xsd:restriction>
      </xsd:simpleType>
    </xsd:element>
    <xsd:element name="Portal_x0020_Page" ma:index="26" nillable="true" ma:displayName="Portal Page" ma:format="Dropdown" ma:internalName="Portal_x0020_Page">
      <xsd:simpleType>
        <xsd:restriction base="dms:Choice">
          <xsd:enumeration value="Corp Comm"/>
          <xsd:enumeration value="Community Investment"/>
          <xsd:enumeration value="One Voice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a2eb3-d6f9-44e9-b55a-7fd779769d20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3" nillable="true" ma:displayName="Sharing Hint Hash" ma:internalName="SharingHintHash" ma:readOnly="true">
      <xsd:simpleType>
        <xsd:restriction base="dms:Text"/>
      </xsd:simple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C51AF4-801D-4AD4-9AF1-9DE800FD48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A7188F-0BD3-460B-9F1A-7D6EB1813BB0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6C509C6-FB36-44B5-9672-E8C4683FE37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63600e59-2f3d-4a39-80d3-f2ad0eb34d8b"/>
    <ds:schemaRef ds:uri="e45da448-bf9c-43e8-8676-7e88d583ded9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bdaa2eb3-d6f9-44e9-b55a-7fd779769d20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CB684DA-C135-4947-89B3-A63A00A6E7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5da448-bf9c-43e8-8676-7e88d583ded9"/>
    <ds:schemaRef ds:uri="63600e59-2f3d-4a39-80d3-f2ad0eb34d8b"/>
    <ds:schemaRef ds:uri="bdaa2eb3-d6f9-44e9-b55a-7fd779769d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1033</TotalTime>
  <Words>918</Words>
  <Application>Microsoft Office PowerPoint</Application>
  <PresentationFormat>On-screen Show (4:3)</PresentationFormat>
  <Paragraphs>176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Chemehuevi Indian Tribe</vt:lpstr>
      <vt:lpstr>Chemehuevi Indian Tribe</vt:lpstr>
      <vt:lpstr>Background</vt:lpstr>
      <vt:lpstr>PowerPoint Presentation</vt:lpstr>
      <vt:lpstr>Strategic Planning</vt:lpstr>
      <vt:lpstr>Project Preparation</vt:lpstr>
      <vt:lpstr>Trial-Run for HVAC Installation</vt:lpstr>
      <vt:lpstr>Implementation</vt:lpstr>
      <vt:lpstr>Permits and Inspections</vt:lpstr>
      <vt:lpstr>Town Hall Meeting</vt:lpstr>
      <vt:lpstr>Results</vt:lpstr>
      <vt:lpstr>Results</vt:lpstr>
      <vt:lpstr>Next Steps</vt:lpstr>
      <vt:lpstr>Project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SCE-OneVoice-generic-template.pptx</dc:title>
  <dc:creator>Edward Hume</dc:creator>
  <cp:lastModifiedBy>Zaida Amaya</cp:lastModifiedBy>
  <cp:revision>82</cp:revision>
  <cp:lastPrinted>2016-10-14T15:53:43Z</cp:lastPrinted>
  <dcterms:created xsi:type="dcterms:W3CDTF">2015-05-07T18:04:48Z</dcterms:created>
  <dcterms:modified xsi:type="dcterms:W3CDTF">2016-11-15T23:11:19Z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0x0101000126D57F6C1098408AE9C97F7ECFC4C705003671F69DB06A45209843DA6A751581A900FDBD1DEEAFDE8441A4EC4052293B1490</vt:lpwstr>
  </property>
  <property fmtid="{D5CDD505-2E9C-101B-9397-08002B2CF9AE}" pid="3" name="SCEDocumentType">
    <vt:lpwstr/>
  </property>
  <property fmtid="{D5CDD505-2E9C-101B-9397-08002B2CF9AE}" pid="4" name="SCE Handling Classifications">
    <vt:lpwstr/>
  </property>
  <property fmtid="{D5CDD505-2E9C-101B-9397-08002B2CF9AE}" pid="5" name="SCE Access Classification">
    <vt:lpwstr/>
  </property>
  <property fmtid="{D5CDD505-2E9C-101B-9397-08002B2CF9AE}" pid="6" name="SCE Reference Materials">
    <vt:lpwstr/>
  </property>
  <property fmtid="{D5CDD505-2E9C-101B-9397-08002B2CF9AE}" pid="7" name="SCE Owner">
    <vt:lpwstr/>
  </property>
</Properties>
</file>