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00" r:id="rId6"/>
    <p:sldId id="371" r:id="rId7"/>
    <p:sldId id="370" r:id="rId8"/>
    <p:sldId id="368" r:id="rId9"/>
    <p:sldId id="369" r:id="rId10"/>
    <p:sldId id="361" r:id="rId11"/>
    <p:sldId id="350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im" initials="AK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E3E3E"/>
    <a:srgbClr val="459EFF"/>
    <a:srgbClr val="FFFFCC"/>
    <a:srgbClr val="000000"/>
    <a:srgbClr val="0193D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473" autoAdjust="0"/>
    <p:restoredTop sz="90326" autoAdjust="0"/>
  </p:normalViewPr>
  <p:slideViewPr>
    <p:cSldViewPr snapToObjects="1">
      <p:cViewPr>
        <p:scale>
          <a:sx n="100" d="100"/>
          <a:sy n="100" d="100"/>
        </p:scale>
        <p:origin x="-270" y="-72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6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456D-E842-458E-BD51-7EF4C3BD1088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2E7F5-ED30-4B43-964D-AEBBB5F30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center</a:t>
            </a:r>
            <a:r>
              <a:rPr lang="en-US" baseline="0" dirty="0" smtClean="0"/>
              <a:t> image to move to slide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2E7F5-ED30-4B43-964D-AEBBB5F301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0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center</a:t>
            </a:r>
            <a:r>
              <a:rPr lang="en-US" baseline="0" dirty="0" smtClean="0"/>
              <a:t> image to move to slide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2E7F5-ED30-4B43-964D-AEBBB5F301B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1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center</a:t>
            </a:r>
            <a:r>
              <a:rPr lang="en-US" baseline="0" dirty="0" smtClean="0"/>
              <a:t> image to move to slide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2E7F5-ED30-4B43-964D-AEBBB5F301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0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center</a:t>
            </a:r>
            <a:r>
              <a:rPr lang="en-US" baseline="0" dirty="0" smtClean="0"/>
              <a:t> image to move to slide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2E7F5-ED30-4B43-964D-AEBBB5F301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5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center</a:t>
            </a:r>
            <a:r>
              <a:rPr lang="en-US" baseline="0" dirty="0" smtClean="0"/>
              <a:t> image to move to slide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2E7F5-ED30-4B43-964D-AEBBB5F301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center</a:t>
            </a:r>
            <a:r>
              <a:rPr lang="en-US" baseline="0" dirty="0" smtClean="0"/>
              <a:t> image to move to slide 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2E7F5-ED30-4B43-964D-AEBBB5F301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2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tyTitle_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6400800" cy="50673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1">
                <a:solidFill>
                  <a:srgbClr val="000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26282"/>
            <a:ext cx="6172200" cy="969118"/>
          </a:xfrm>
        </p:spPr>
        <p:txBody>
          <a:bodyPr lIns="0">
            <a:normAutofit/>
          </a:bodyPr>
          <a:lstStyle>
            <a:lvl1pPr algn="l">
              <a:defRPr sz="3000" b="0" i="1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91000" y="635635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DE1D-2EAB-441D-8776-6D36A14D6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20574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6E44-C3C3-4874-AD05-8FE08D16015B}" type="datetime1">
              <a:rPr lang="en-US" smtClean="0"/>
              <a:t>2/23/2016</a:t>
            </a:fld>
            <a:endParaRPr lang="en-US" dirty="0"/>
          </a:p>
        </p:txBody>
      </p:sp>
      <p:pic>
        <p:nvPicPr>
          <p:cNvPr id="4" name="Picture 3" descr="sd20lmc3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0528"/>
            <a:ext cx="1828800" cy="103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1C67-9661-4C81-A732-5BDECEAC9CBF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F17D-E16A-444A-9260-973F46044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99794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Community_Inside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25446-F4FE-496B-9BAF-44AC8D582D88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E4007-524B-4084-9361-13D6467BF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sd20lmc3p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371600" cy="7761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i="1" kern="1200">
          <a:solidFill>
            <a:srgbClr val="000000"/>
          </a:solidFill>
          <a:latin typeface="Verdana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9pPr>
    </p:titleStyle>
    <p:bodyStyle>
      <a:lvl1pPr marL="164592" indent="-164592" algn="l" defTabSz="457200" rtl="0" eaLnBrk="0" fontAlgn="base" hangingPunct="0">
        <a:spcBef>
          <a:spcPct val="20000"/>
        </a:spcBef>
        <a:spcAft>
          <a:spcPts val="1200"/>
        </a:spcAft>
        <a:buClr>
          <a:srgbClr val="0193D5"/>
        </a:buClr>
        <a:buSzPct val="125000"/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1200"/>
        </a:spcAft>
        <a:buClr>
          <a:srgbClr val="0193D5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12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12" Type="http://schemas.openxmlformats.org/officeDocument/2006/relationships/image" Target="../media/image34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1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6705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300" b="1" dirty="0" smtClean="0">
                <a:solidFill>
                  <a:schemeClr val="tx1"/>
                </a:solidFill>
              </a:rPr>
              <a:t/>
            </a:r>
            <a:br>
              <a:rPr lang="en-US" sz="23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LIOB Presentations - Residential Rate Reform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Marketing, Education &amp; Outreach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dirty="0" smtClean="0">
              <a:latin typeface="Verdana" pitchFamily="34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71450" y="1323975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February 23, 2016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2400" y="6629400"/>
            <a:ext cx="3657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>
                <a:latin typeface="Verdana" pitchFamily="34" charset="0"/>
              </a:rPr>
              <a:t>© </a:t>
            </a:r>
            <a:r>
              <a:rPr lang="en-US" sz="600" dirty="0" smtClean="0">
                <a:latin typeface="Verdana" pitchFamily="34" charset="0"/>
              </a:rPr>
              <a:t>2016  San </a:t>
            </a:r>
            <a:r>
              <a:rPr lang="en-US" sz="600" dirty="0">
                <a:latin typeface="Verdana" pitchFamily="34" charset="0"/>
              </a:rPr>
              <a:t>Diego Gas &amp; Electric Company. All copyright and trademark rights reserved.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77764" y="5867400"/>
            <a:ext cx="39356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Caroline A. Winn</a:t>
            </a:r>
          </a:p>
          <a:p>
            <a:r>
              <a:rPr lang="en-US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 Energy Delivery Officer</a:t>
            </a:r>
            <a:endParaRPr lang="en-US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563563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SDG&amp;E’s Interactive Customer Experience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21273"/>
            <a:ext cx="8920386" cy="5258790"/>
          </a:xfrm>
        </p:spPr>
      </p:pic>
      <p:sp>
        <p:nvSpPr>
          <p:cNvPr id="5" name="TextBox 4"/>
          <p:cNvSpPr txBox="1"/>
          <p:nvPr/>
        </p:nvSpPr>
        <p:spPr>
          <a:xfrm>
            <a:off x="2640563" y="1140937"/>
            <a:ext cx="184731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553200"/>
            <a:ext cx="2133600" cy="168274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solidFill>
                  <a:prstClr val="black">
                    <a:tint val="75000"/>
                  </a:prstClr>
                </a:solidFill>
              </a:rPr>
              <a:t>2/4/16</a:t>
            </a:r>
            <a:endParaRPr lang="en-US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376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71500">
              <a:defRPr/>
            </a:pPr>
            <a:fld id="{746B540B-4F1B-40C0-830D-736293A346C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571500">
                <a:defRPr/>
              </a:pPr>
              <a:t>2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-4472024" y="2710686"/>
            <a:ext cx="1950720" cy="100584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0728" y="1092198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20728" y="3225799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4" name="Oval 23"/>
          <p:cNvSpPr/>
          <p:nvPr/>
        </p:nvSpPr>
        <p:spPr>
          <a:xfrm>
            <a:off x="3810000" y="2799587"/>
            <a:ext cx="1676400" cy="16962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67" y="2882899"/>
            <a:ext cx="1159934" cy="15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74900" b="73766"/>
          <a:stretch/>
        </p:blipFill>
        <p:spPr>
          <a:xfrm>
            <a:off x="0" y="5508610"/>
            <a:ext cx="2295123" cy="1349390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75051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563563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 Bill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 have said….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563" y="1140937"/>
            <a:ext cx="184731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376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71500">
              <a:defRPr/>
            </a:pPr>
            <a:fld id="{746B540B-4F1B-40C0-830D-736293A346C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571500">
                <a:defRPr/>
              </a:pPr>
              <a:t>3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-4472024" y="2710686"/>
            <a:ext cx="1950720" cy="100584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28" y="1092198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-418184" y="2158998"/>
            <a:ext cx="149351" cy="914400"/>
          </a:xfrm>
          <a:custGeom>
            <a:avLst/>
            <a:gdLst>
              <a:gd name="connsiteX0" fmla="*/ 0 w 149351"/>
              <a:gd name="connsiteY0" fmla="*/ 0 h 914400"/>
              <a:gd name="connsiteX1" fmla="*/ 149351 w 149351"/>
              <a:gd name="connsiteY1" fmla="*/ 0 h 914400"/>
              <a:gd name="connsiteX2" fmla="*/ 149351 w 149351"/>
              <a:gd name="connsiteY2" fmla="*/ 914400 h 914400"/>
              <a:gd name="connsiteX3" fmla="*/ 0 w 149351"/>
              <a:gd name="connsiteY3" fmla="*/ 914400 h 914400"/>
              <a:gd name="connsiteX4" fmla="*/ 0 w 149351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1" h="914400">
                <a:moveTo>
                  <a:pt x="0" y="0"/>
                </a:moveTo>
                <a:lnTo>
                  <a:pt x="149351" y="0"/>
                </a:lnTo>
                <a:lnTo>
                  <a:pt x="149351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728" y="3225799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8855" y="1213035"/>
            <a:ext cx="2916969" cy="914400"/>
          </a:xfrm>
          <a:prstGeom prst="cloudCallout">
            <a:avLst>
              <a:gd name="adj1" fmla="val -50623"/>
              <a:gd name="adj2" fmla="val 6768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was a great way to simplify a lot of information so that it was easily understood. Great job!”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3" y="2277368"/>
            <a:ext cx="1613146" cy="1075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2" y="4197059"/>
            <a:ext cx="1598079" cy="1065918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336931" y="1287613"/>
            <a:ext cx="2634293" cy="835532"/>
          </a:xfrm>
          <a:prstGeom prst="cloudCallout">
            <a:avLst>
              <a:gd name="adj1" fmla="val 17493"/>
              <a:gd name="adj2" fmla="val 7611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“Innovative way to connect with and educate customers”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5288993" y="5791200"/>
            <a:ext cx="3169207" cy="914400"/>
          </a:xfrm>
          <a:prstGeom prst="cloudCallout">
            <a:avLst>
              <a:gd name="adj1" fmla="val 26965"/>
              <a:gd name="adj2" fmla="val -8690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liked the video because it made it easier to understand my bill, unlike trying to figure it out on my own”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6" y="2456486"/>
            <a:ext cx="1598878" cy="10659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17" y="4456188"/>
            <a:ext cx="1401979" cy="935119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252233" y="5486400"/>
            <a:ext cx="2546477" cy="919085"/>
          </a:xfrm>
          <a:prstGeom prst="cloudCallout">
            <a:avLst>
              <a:gd name="adj1" fmla="val -53585"/>
              <a:gd name="adj2" fmla="val -76479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was different and exciting to see something new”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08" b="91482"/>
          <a:stretch/>
        </p:blipFill>
        <p:spPr>
          <a:xfrm>
            <a:off x="1421081" y="5486400"/>
            <a:ext cx="712519" cy="438150"/>
          </a:xfrm>
          <a:prstGeom prst="rect">
            <a:avLst/>
          </a:prstGeom>
        </p:spPr>
      </p:pic>
      <p:pic>
        <p:nvPicPr>
          <p:cNvPr id="35" name="Picture 6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65" y="2117761"/>
            <a:ext cx="2042858" cy="1149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6" name="Picture 5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26" y="3565645"/>
            <a:ext cx="2042858" cy="1149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7" name="Picture 6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8" y="3570726"/>
            <a:ext cx="2042858" cy="1149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8" name="Picture 5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44" y="2117761"/>
            <a:ext cx="2042858" cy="1149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87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02" b="74454"/>
          <a:stretch/>
        </p:blipFill>
        <p:spPr>
          <a:xfrm>
            <a:off x="149453" y="5524121"/>
            <a:ext cx="2139494" cy="1313950"/>
          </a:xfrm>
          <a:prstGeom prst="rect">
            <a:avLst/>
          </a:prstGeom>
        </p:spPr>
      </p:pic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563563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Microsite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563" y="1140937"/>
            <a:ext cx="184731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376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71500">
              <a:defRPr/>
            </a:pPr>
            <a:fld id="{746B540B-4F1B-40C0-830D-736293A346C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571500">
                <a:defRPr/>
              </a:pPr>
              <a:t>4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-4472024" y="2710686"/>
            <a:ext cx="1950720" cy="100584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2889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28" y="1092198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-418184" y="2158998"/>
            <a:ext cx="149351" cy="914400"/>
          </a:xfrm>
          <a:custGeom>
            <a:avLst/>
            <a:gdLst>
              <a:gd name="connsiteX0" fmla="*/ 0 w 149351"/>
              <a:gd name="connsiteY0" fmla="*/ 0 h 914400"/>
              <a:gd name="connsiteX1" fmla="*/ 149351 w 149351"/>
              <a:gd name="connsiteY1" fmla="*/ 0 h 914400"/>
              <a:gd name="connsiteX2" fmla="*/ 149351 w 149351"/>
              <a:gd name="connsiteY2" fmla="*/ 914400 h 914400"/>
              <a:gd name="connsiteX3" fmla="*/ 0 w 149351"/>
              <a:gd name="connsiteY3" fmla="*/ 914400 h 914400"/>
              <a:gd name="connsiteX4" fmla="*/ 0 w 149351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1" h="914400">
                <a:moveTo>
                  <a:pt x="0" y="0"/>
                </a:moveTo>
                <a:lnTo>
                  <a:pt x="149351" y="0"/>
                </a:lnTo>
                <a:lnTo>
                  <a:pt x="149351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728" y="3225799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defTabSz="22225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3422" y="1663912"/>
            <a:ext cx="30364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 to sdge.com\ratereform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a few short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tailored just for you!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2220" y="133623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 </a:t>
            </a:r>
            <a:r>
              <a:rPr lang="en-US" u="sng" dirty="0"/>
              <a:t>E</a:t>
            </a:r>
            <a:r>
              <a:rPr lang="en-US" u="sng" dirty="0" smtClean="0"/>
              <a:t>asy </a:t>
            </a:r>
            <a:r>
              <a:rPr lang="en-US" u="sng" dirty="0"/>
              <a:t>S</a:t>
            </a:r>
            <a:r>
              <a:rPr lang="en-US" u="sng" dirty="0" smtClean="0"/>
              <a:t>teps</a:t>
            </a:r>
            <a:endParaRPr lang="en-US" u="sng" dirty="0"/>
          </a:p>
        </p:txBody>
      </p:sp>
      <p:pic>
        <p:nvPicPr>
          <p:cNvPr id="5122" name="Picture 2" descr="C:\Users\SButler\AppData\Local\Microsoft\Windows\Temporary Internet Files\Content.Outlook\3ARG0BT4\microsite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1" y="1140937"/>
            <a:ext cx="4164563" cy="30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r="8399"/>
          <a:stretch/>
        </p:blipFill>
        <p:spPr>
          <a:xfrm>
            <a:off x="2249735" y="3381508"/>
            <a:ext cx="4151065" cy="3293929"/>
          </a:xfrm>
          <a:effectLst>
            <a:glow rad="139700">
              <a:schemeClr val="accent1">
                <a:satMod val="175000"/>
                <a:alpha val="40000"/>
              </a:schemeClr>
            </a:glow>
            <a:softEdge rad="0"/>
          </a:effectLst>
        </p:spPr>
      </p:pic>
      <p:sp>
        <p:nvSpPr>
          <p:cNvPr id="8" name="Explosion 1 7"/>
          <p:cNvSpPr/>
          <p:nvPr/>
        </p:nvSpPr>
        <p:spPr>
          <a:xfrm rot="20381052">
            <a:off x="5276462" y="740440"/>
            <a:ext cx="1390313" cy="795549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Coming soon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4" r="45168" b="78437"/>
          <a:stretch/>
        </p:blipFill>
        <p:spPr>
          <a:xfrm>
            <a:off x="914400" y="5334000"/>
            <a:ext cx="457200" cy="396463"/>
          </a:xfrm>
          <a:prstGeom prst="rect">
            <a:avLst/>
          </a:prstGeom>
        </p:spPr>
      </p:pic>
      <p:pic>
        <p:nvPicPr>
          <p:cNvPr id="18515" name="Picture 8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87" y="2442774"/>
            <a:ext cx="43656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0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8" y="5535902"/>
            <a:ext cx="2267267" cy="1314634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1848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563563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 Account: My Energy; Goals &amp; Alerts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563" y="1140937"/>
            <a:ext cx="184731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376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71500">
              <a:defRPr/>
            </a:pPr>
            <a:fld id="{746B540B-4F1B-40C0-830D-736293A346C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571500">
                <a:defRPr/>
              </a:pPr>
              <a:t>5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728" y="1092198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-418184" y="2158998"/>
            <a:ext cx="149351" cy="914400"/>
          </a:xfrm>
          <a:custGeom>
            <a:avLst/>
            <a:gdLst>
              <a:gd name="connsiteX0" fmla="*/ 0 w 149351"/>
              <a:gd name="connsiteY0" fmla="*/ 0 h 914400"/>
              <a:gd name="connsiteX1" fmla="*/ 149351 w 149351"/>
              <a:gd name="connsiteY1" fmla="*/ 0 h 914400"/>
              <a:gd name="connsiteX2" fmla="*/ 149351 w 149351"/>
              <a:gd name="connsiteY2" fmla="*/ 914400 h 914400"/>
              <a:gd name="connsiteX3" fmla="*/ 0 w 149351"/>
              <a:gd name="connsiteY3" fmla="*/ 914400 h 914400"/>
              <a:gd name="connsiteX4" fmla="*/ 0 w 149351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1" h="914400">
                <a:moveTo>
                  <a:pt x="0" y="0"/>
                </a:moveTo>
                <a:lnTo>
                  <a:pt x="149351" y="0"/>
                </a:lnTo>
                <a:lnTo>
                  <a:pt x="149351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20728" y="3225799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" y="1221657"/>
            <a:ext cx="2952806" cy="3733800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4364" name="Picture 28" descr="C:\Users\sbutler\AppData\Local\Microsoft\Windows\Temporary Internet Files\Content.Outlook\CDNWQ1WI\wa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6" y="1221657"/>
            <a:ext cx="2835294" cy="5090243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7" name="Picture 6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8" y="5638378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26" name="Picture 9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188316"/>
            <a:ext cx="29083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27" name="Picture 9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10" y="3023033"/>
            <a:ext cx="29083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28" name="Picture 9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10" y="4705350"/>
            <a:ext cx="29083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6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" b="74225"/>
          <a:stretch/>
        </p:blipFill>
        <p:spPr>
          <a:xfrm>
            <a:off x="249368" y="5524121"/>
            <a:ext cx="2286563" cy="1325935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6352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563563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Bill Ready Notification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563" y="1140937"/>
            <a:ext cx="184731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376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71500">
              <a:defRPr/>
            </a:pPr>
            <a:fld id="{746B540B-4F1B-40C0-830D-736293A346C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571500">
                <a:defRPr/>
              </a:pPr>
              <a:t>6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-4472024" y="2710686"/>
            <a:ext cx="1950720" cy="100584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0728" y="1092198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-418184" y="2158998"/>
            <a:ext cx="149351" cy="914400"/>
          </a:xfrm>
          <a:custGeom>
            <a:avLst/>
            <a:gdLst>
              <a:gd name="connsiteX0" fmla="*/ 0 w 149351"/>
              <a:gd name="connsiteY0" fmla="*/ 0 h 914400"/>
              <a:gd name="connsiteX1" fmla="*/ 149351 w 149351"/>
              <a:gd name="connsiteY1" fmla="*/ 0 h 914400"/>
              <a:gd name="connsiteX2" fmla="*/ 149351 w 149351"/>
              <a:gd name="connsiteY2" fmla="*/ 914400 h 914400"/>
              <a:gd name="connsiteX3" fmla="*/ 0 w 149351"/>
              <a:gd name="connsiteY3" fmla="*/ 914400 h 914400"/>
              <a:gd name="connsiteX4" fmla="*/ 0 w 149351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1" h="914400">
                <a:moveTo>
                  <a:pt x="0" y="0"/>
                </a:moveTo>
                <a:lnTo>
                  <a:pt x="149351" y="0"/>
                </a:lnTo>
                <a:lnTo>
                  <a:pt x="149351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20728" y="3225799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2674" y="120249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Before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986947" y="6492873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Coming this month!</a:t>
            </a:r>
            <a:endParaRPr lang="en-US" sz="1400" i="1" dirty="0"/>
          </a:p>
        </p:txBody>
      </p:sp>
      <p:pic>
        <p:nvPicPr>
          <p:cNvPr id="11327" name="Picture 6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523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53" name="Picture 8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" y="1356380"/>
            <a:ext cx="2693988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56" name="Picture 9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41" y="1168619"/>
            <a:ext cx="3236913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9" name="Picture 1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2" y="1168620"/>
            <a:ext cx="3230563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7" t="25921" r="10295" b="70860"/>
          <a:stretch/>
        </p:blipFill>
        <p:spPr bwMode="auto">
          <a:xfrm>
            <a:off x="4251686" y="2299265"/>
            <a:ext cx="929913" cy="11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84" name="Picture 1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6" y="2287739"/>
            <a:ext cx="10668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 rot="10215384">
            <a:off x="4537731" y="2318571"/>
            <a:ext cx="84278" cy="63751"/>
          </a:xfrm>
          <a:custGeom>
            <a:avLst/>
            <a:gdLst>
              <a:gd name="connsiteX0" fmla="*/ 0 w 135731"/>
              <a:gd name="connsiteY0" fmla="*/ 17057 h 55314"/>
              <a:gd name="connsiteX1" fmla="*/ 2381 w 135731"/>
              <a:gd name="connsiteY1" fmla="*/ 5151 h 55314"/>
              <a:gd name="connsiteX2" fmla="*/ 30956 w 135731"/>
              <a:gd name="connsiteY2" fmla="*/ 2769 h 55314"/>
              <a:gd name="connsiteX3" fmla="*/ 45244 w 135731"/>
              <a:gd name="connsiteY3" fmla="*/ 7532 h 55314"/>
              <a:gd name="connsiteX4" fmla="*/ 61913 w 135731"/>
              <a:gd name="connsiteY4" fmla="*/ 12294 h 55314"/>
              <a:gd name="connsiteX5" fmla="*/ 123825 w 135731"/>
              <a:gd name="connsiteY5" fmla="*/ 12294 h 55314"/>
              <a:gd name="connsiteX6" fmla="*/ 135731 w 135731"/>
              <a:gd name="connsiteY6" fmla="*/ 33726 h 55314"/>
              <a:gd name="connsiteX7" fmla="*/ 133350 w 135731"/>
              <a:gd name="connsiteY7" fmla="*/ 45632 h 55314"/>
              <a:gd name="connsiteX8" fmla="*/ 107156 w 135731"/>
              <a:gd name="connsiteY8" fmla="*/ 52776 h 55314"/>
              <a:gd name="connsiteX9" fmla="*/ 45244 w 135731"/>
              <a:gd name="connsiteY9" fmla="*/ 55157 h 55314"/>
              <a:gd name="connsiteX10" fmla="*/ 14288 w 135731"/>
              <a:gd name="connsiteY10" fmla="*/ 52776 h 55314"/>
              <a:gd name="connsiteX11" fmla="*/ 9525 w 135731"/>
              <a:gd name="connsiteY11" fmla="*/ 38488 h 55314"/>
              <a:gd name="connsiteX12" fmla="*/ 4763 w 135731"/>
              <a:gd name="connsiteY12" fmla="*/ 31344 h 55314"/>
              <a:gd name="connsiteX13" fmla="*/ 0 w 135731"/>
              <a:gd name="connsiteY13" fmla="*/ 17057 h 55314"/>
              <a:gd name="connsiteX14" fmla="*/ 0 w 135731"/>
              <a:gd name="connsiteY14" fmla="*/ 17057 h 5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731" h="55314">
                <a:moveTo>
                  <a:pt x="0" y="17057"/>
                </a:moveTo>
                <a:cubicBezTo>
                  <a:pt x="397" y="15073"/>
                  <a:pt x="373" y="8665"/>
                  <a:pt x="2381" y="5151"/>
                </a:cubicBezTo>
                <a:cubicBezTo>
                  <a:pt x="7866" y="-4448"/>
                  <a:pt x="25865" y="2203"/>
                  <a:pt x="30956" y="2769"/>
                </a:cubicBezTo>
                <a:cubicBezTo>
                  <a:pt x="35719" y="4357"/>
                  <a:pt x="40374" y="6315"/>
                  <a:pt x="45244" y="7532"/>
                </a:cubicBezTo>
                <a:cubicBezTo>
                  <a:pt x="57204" y="10522"/>
                  <a:pt x="51664" y="8878"/>
                  <a:pt x="61913" y="12294"/>
                </a:cubicBezTo>
                <a:cubicBezTo>
                  <a:pt x="69865" y="11764"/>
                  <a:pt x="112576" y="7044"/>
                  <a:pt x="123825" y="12294"/>
                </a:cubicBezTo>
                <a:cubicBezTo>
                  <a:pt x="130290" y="15311"/>
                  <a:pt x="133493" y="27010"/>
                  <a:pt x="135731" y="33726"/>
                </a:cubicBezTo>
                <a:cubicBezTo>
                  <a:pt x="134937" y="37695"/>
                  <a:pt x="136212" y="42770"/>
                  <a:pt x="133350" y="45632"/>
                </a:cubicBezTo>
                <a:cubicBezTo>
                  <a:pt x="131165" y="47817"/>
                  <a:pt x="111131" y="52520"/>
                  <a:pt x="107156" y="52776"/>
                </a:cubicBezTo>
                <a:cubicBezTo>
                  <a:pt x="86546" y="54106"/>
                  <a:pt x="65881" y="54363"/>
                  <a:pt x="45244" y="55157"/>
                </a:cubicBezTo>
                <a:cubicBezTo>
                  <a:pt x="34925" y="54363"/>
                  <a:pt x="23666" y="57153"/>
                  <a:pt x="14288" y="52776"/>
                </a:cubicBezTo>
                <a:cubicBezTo>
                  <a:pt x="9739" y="50653"/>
                  <a:pt x="12310" y="42665"/>
                  <a:pt x="9525" y="38488"/>
                </a:cubicBezTo>
                <a:cubicBezTo>
                  <a:pt x="7938" y="36107"/>
                  <a:pt x="5925" y="33959"/>
                  <a:pt x="4763" y="31344"/>
                </a:cubicBezTo>
                <a:cubicBezTo>
                  <a:pt x="2724" y="26757"/>
                  <a:pt x="0" y="17057"/>
                  <a:pt x="0" y="17057"/>
                </a:cubicBezTo>
                <a:lnTo>
                  <a:pt x="0" y="17057"/>
                </a:lnTo>
                <a:close/>
              </a:path>
            </a:pathLst>
          </a:custGeom>
          <a:blipFill dpi="0" rotWithShape="1">
            <a:blip r:embed="rId13">
              <a:alphaModFix amt="67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7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3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20000" cy="563563"/>
          </a:xfrm>
        </p:spPr>
        <p:txBody>
          <a:bodyPr/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Outreach &amp; Engagement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563" y="1140937"/>
            <a:ext cx="184731" cy="369332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376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71500">
              <a:defRPr/>
            </a:pPr>
            <a:fld id="{746B540B-4F1B-40C0-830D-736293A346C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defTabSz="571500">
                <a:defRPr/>
              </a:pPr>
              <a:t>7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-4472024" y="2710686"/>
            <a:ext cx="1950720" cy="100584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0728" y="1092198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-418184" y="2158998"/>
            <a:ext cx="149351" cy="914400"/>
          </a:xfrm>
          <a:custGeom>
            <a:avLst/>
            <a:gdLst>
              <a:gd name="connsiteX0" fmla="*/ 0 w 149351"/>
              <a:gd name="connsiteY0" fmla="*/ 0 h 914400"/>
              <a:gd name="connsiteX1" fmla="*/ 149351 w 149351"/>
              <a:gd name="connsiteY1" fmla="*/ 0 h 914400"/>
              <a:gd name="connsiteX2" fmla="*/ 149351 w 149351"/>
              <a:gd name="connsiteY2" fmla="*/ 914400 h 914400"/>
              <a:gd name="connsiteX3" fmla="*/ 0 w 149351"/>
              <a:gd name="connsiteY3" fmla="*/ 914400 h 914400"/>
              <a:gd name="connsiteX4" fmla="*/ 0 w 149351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1" h="914400">
                <a:moveTo>
                  <a:pt x="0" y="0"/>
                </a:moveTo>
                <a:lnTo>
                  <a:pt x="149351" y="0"/>
                </a:lnTo>
                <a:lnTo>
                  <a:pt x="149351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20728" y="3225799"/>
            <a:ext cx="105460" cy="914400"/>
          </a:xfrm>
          <a:custGeom>
            <a:avLst/>
            <a:gdLst>
              <a:gd name="connsiteX0" fmla="*/ 0 w 105460"/>
              <a:gd name="connsiteY0" fmla="*/ 0 h 914400"/>
              <a:gd name="connsiteX1" fmla="*/ 105460 w 105460"/>
              <a:gd name="connsiteY1" fmla="*/ 0 h 914400"/>
              <a:gd name="connsiteX2" fmla="*/ 105460 w 105460"/>
              <a:gd name="connsiteY2" fmla="*/ 914400 h 914400"/>
              <a:gd name="connsiteX3" fmla="*/ 0 w 105460"/>
              <a:gd name="connsiteY3" fmla="*/ 914400 h 914400"/>
              <a:gd name="connsiteX4" fmla="*/ 0 w 10546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" h="914400">
                <a:moveTo>
                  <a:pt x="0" y="0"/>
                </a:moveTo>
                <a:lnTo>
                  <a:pt x="105460" y="0"/>
                </a:lnTo>
                <a:lnTo>
                  <a:pt x="10546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50" tIns="0" rIns="19050" bIns="0" numCol="1" spcCol="1270" anchor="ctr" anchorCtr="0">
            <a:noAutofit/>
          </a:bodyPr>
          <a:lstStyle/>
          <a:p>
            <a:pPr lvl="0" algn="l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/>
          </a:p>
        </p:txBody>
      </p:sp>
      <p:pic>
        <p:nvPicPr>
          <p:cNvPr id="17" name="Picture 16" descr="C:\Users\KPrasser\AppData\Local\Microsoft\Windows\Temporary Internet Files\Content.Word\image (42).jpe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92" b="16123"/>
          <a:stretch/>
        </p:blipFill>
        <p:spPr bwMode="auto">
          <a:xfrm>
            <a:off x="381000" y="1295400"/>
            <a:ext cx="2444294" cy="2129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5"/>
          <a:srcRect l="7924" b="12264"/>
          <a:stretch/>
        </p:blipFill>
        <p:spPr bwMode="auto">
          <a:xfrm>
            <a:off x="3026875" y="1256922"/>
            <a:ext cx="2611925" cy="301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/>
          <p:nvPr/>
        </p:nvPicPr>
        <p:blipFill rotWithShape="1">
          <a:blip r:embed="rId6"/>
          <a:srcRect b="62656"/>
          <a:stretch/>
        </p:blipFill>
        <p:spPr bwMode="auto">
          <a:xfrm rot="285460">
            <a:off x="5616494" y="1123170"/>
            <a:ext cx="3125674" cy="1429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4" descr="C:\Users\KPrasser\AppData\Local\Microsoft\Windows\Temporary Internet Files\Content.Outlook\2L5C183I\Energy Use FB Post 1.12_163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5"/>
          <a:stretch/>
        </p:blipFill>
        <p:spPr bwMode="auto">
          <a:xfrm rot="21339283">
            <a:off x="5550952" y="2578900"/>
            <a:ext cx="3364076" cy="1086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78555" y="4498775"/>
            <a:ext cx="5764561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b="1" i="1" dirty="0" smtClean="0"/>
              <a:t>Engagement Results … </a:t>
            </a:r>
            <a:r>
              <a:rPr lang="en-US" sz="1200" b="1" i="1" dirty="0" smtClean="0"/>
              <a:t>just a few</a:t>
            </a:r>
          </a:p>
          <a:p>
            <a:pPr lvl="0"/>
            <a:endParaRPr lang="en-US" sz="400" b="1" i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285</a:t>
            </a:r>
            <a:r>
              <a:rPr lang="en-US" sz="1400" dirty="0" smtClean="0"/>
              <a:t> community partners – Energy Solutions Partner Network -- directly engaging customers in rate education &amp; solutions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Nearly </a:t>
            </a:r>
            <a:r>
              <a:rPr lang="en-US" sz="1600" b="1" dirty="0"/>
              <a:t>3,000</a:t>
            </a:r>
            <a:r>
              <a:rPr lang="en-US" sz="1400" dirty="0"/>
              <a:t> activities including events, presentations and solutions </a:t>
            </a:r>
            <a:r>
              <a:rPr lang="en-US" sz="1400" dirty="0" smtClean="0"/>
              <a:t>messaging through online and social media channels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Over </a:t>
            </a:r>
            <a:r>
              <a:rPr lang="en-US" sz="1600" b="1" dirty="0" smtClean="0"/>
              <a:t>1,000</a:t>
            </a:r>
            <a:r>
              <a:rPr lang="en-US" sz="1400" dirty="0" smtClean="0"/>
              <a:t> energy saving solutions messages </a:t>
            </a:r>
            <a:r>
              <a:rPr lang="en-US" sz="1400" dirty="0"/>
              <a:t>reaching </a:t>
            </a:r>
            <a:r>
              <a:rPr lang="en-US" sz="1600" b="1" dirty="0"/>
              <a:t>2,000,000+</a:t>
            </a:r>
            <a:r>
              <a:rPr lang="en-US" sz="1600" dirty="0"/>
              <a:t> </a:t>
            </a:r>
            <a:r>
              <a:rPr lang="en-US" sz="1400" dirty="0"/>
              <a:t>potential viewers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16</a:t>
            </a:r>
            <a:r>
              <a:rPr lang="en-US" sz="1400" b="1" dirty="0"/>
              <a:t> </a:t>
            </a:r>
            <a:r>
              <a:rPr lang="en-US" sz="1400" dirty="0"/>
              <a:t>Customer Solutions </a:t>
            </a:r>
            <a:r>
              <a:rPr lang="en-US" sz="1400" dirty="0" smtClean="0"/>
              <a:t>tailgate events </a:t>
            </a:r>
            <a:r>
              <a:rPr lang="en-US" sz="1400" dirty="0"/>
              <a:t>at </a:t>
            </a:r>
            <a:r>
              <a:rPr lang="en-US" sz="1400" dirty="0" smtClean="0"/>
              <a:t>SDG&amp;E Branch </a:t>
            </a:r>
            <a:r>
              <a:rPr lang="en-US" sz="1400" dirty="0"/>
              <a:t>Office </a:t>
            </a:r>
            <a:r>
              <a:rPr lang="en-US" sz="1400" dirty="0" smtClean="0"/>
              <a:t>locations</a:t>
            </a:r>
            <a:endParaRPr lang="en-US" sz="1400" dirty="0"/>
          </a:p>
        </p:txBody>
      </p:sp>
      <p:pic>
        <p:nvPicPr>
          <p:cNvPr id="26" name="Picture 25" descr="C:\Users\KPrasser\AppData\Local\Microsoft\Windows\Temporary Internet Files\Content.Outlook\2ONE7R1V\Laura Presentation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190" r="170" b="-190"/>
          <a:stretch/>
        </p:blipFill>
        <p:spPr bwMode="auto">
          <a:xfrm>
            <a:off x="393577" y="3596141"/>
            <a:ext cx="2431717" cy="1841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b="58666"/>
          <a:stretch/>
        </p:blipFill>
        <p:spPr>
          <a:xfrm rot="250088">
            <a:off x="5331182" y="3865538"/>
            <a:ext cx="3654818" cy="820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33137"/>
            <a:ext cx="2143424" cy="1238423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" y="5999948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5943600" cy="56356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7624" y="6492875"/>
            <a:ext cx="2133600" cy="365125"/>
          </a:xfrm>
        </p:spPr>
        <p:txBody>
          <a:bodyPr/>
          <a:lstStyle/>
          <a:p>
            <a:pPr defTabSz="571500">
              <a:defRPr/>
            </a:pPr>
            <a:fld id="{746B540B-4F1B-40C0-830D-736293A346CD}" type="slidenum">
              <a:rPr lang="en-US" altLang="en-US" sz="1200">
                <a:solidFill>
                  <a:prstClr val="black">
                    <a:tint val="75000"/>
                  </a:prstClr>
                </a:solidFill>
              </a:rPr>
              <a:pPr defTabSz="571500">
                <a:defRPr/>
              </a:pPr>
              <a:t>8</a:t>
            </a:fld>
            <a:endParaRPr lang="en-US" alt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0419AFD304F4B87EC02AC6D6C67EA" ma:contentTypeVersion="0" ma:contentTypeDescription="Create a new document." ma:contentTypeScope="" ma:versionID="29c92e61f1f63ea20502a554d9f2b8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4095F9-04D3-44ED-8C0C-A0BB2D26E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899C96-1790-4550-A526-DFCC835E8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FF6E39-F6F5-4C30-AC95-CED1D0673F7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5159</TotalTime>
  <Words>273</Words>
  <Application>Microsoft Office PowerPoint</Application>
  <PresentationFormat>On-screen Show (4:3)</PresentationFormat>
  <Paragraphs>49</Paragraphs>
  <Slides>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think-cell Slide</vt:lpstr>
      <vt:lpstr> LIOB Presentations - Residential Rate Reform Marketing, Education &amp; Outreach </vt:lpstr>
      <vt:lpstr>SDG&amp;E’s Interactive Customer Experience</vt:lpstr>
      <vt:lpstr>Video Bill Customers have said….</vt:lpstr>
      <vt:lpstr>Microsite</vt:lpstr>
      <vt:lpstr>My Account: My Energy; Goals &amp; Alerts</vt:lpstr>
      <vt:lpstr>Bill Ready Notification</vt:lpstr>
      <vt:lpstr>Community Outreach &amp; Engagement</vt:lpstr>
      <vt:lpstr>Thank You</vt:lpstr>
    </vt:vector>
  </TitlesOfParts>
  <Company>viadesign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max</cp:lastModifiedBy>
  <cp:revision>387</cp:revision>
  <cp:lastPrinted>2016-02-01T19:38:27Z</cp:lastPrinted>
  <dcterms:created xsi:type="dcterms:W3CDTF">2011-12-12T17:06:49Z</dcterms:created>
  <dcterms:modified xsi:type="dcterms:W3CDTF">2016-02-23T17:53:40Z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0x010100C7E0419AFD304F4B87EC02AC6D6C67EA</vt:lpwstr>
  </property>
</Properties>
</file>