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726" r:id="rId4"/>
    <p:sldMasterId id="2147484738" r:id="rId5"/>
  </p:sldMasterIdLst>
  <p:notesMasterIdLst>
    <p:notesMasterId r:id="rId14"/>
  </p:notesMasterIdLst>
  <p:handoutMasterIdLst>
    <p:handoutMasterId r:id="rId15"/>
  </p:handoutMasterIdLst>
  <p:sldIdLst>
    <p:sldId id="359" r:id="rId6"/>
    <p:sldId id="362" r:id="rId7"/>
    <p:sldId id="360" r:id="rId8"/>
    <p:sldId id="361" r:id="rId9"/>
    <p:sldId id="363" r:id="rId10"/>
    <p:sldId id="364" r:id="rId11"/>
    <p:sldId id="365" r:id="rId12"/>
    <p:sldId id="356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0000FF"/>
    <a:srgbClr val="080808"/>
    <a:srgbClr val="FFCC66"/>
    <a:srgbClr val="ABE8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972" autoAdjust="0"/>
    <p:restoredTop sz="94660"/>
  </p:normalViewPr>
  <p:slideViewPr>
    <p:cSldViewPr>
      <p:cViewPr>
        <p:scale>
          <a:sx n="100" d="100"/>
          <a:sy n="100" d="100"/>
        </p:scale>
        <p:origin x="-184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651" y="-6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0" y="0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</a:bodyPr>
          <a:lstStyle>
            <a:lvl1pPr algn="r"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0149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defTabSz="91336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0" y="8840149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0" rIns="91381" bIns="45690" numCol="1" anchor="b" anchorCtr="0" compatLnSpc="1">
            <a:prstTxWarp prst="textNoShape">
              <a:avLst/>
            </a:prstTxWarp>
          </a:bodyPr>
          <a:lstStyle>
            <a:lvl1pPr algn="r" defTabSz="912592" eaLnBrk="1" hangingPunct="1">
              <a:defRPr sz="1200"/>
            </a:lvl1pPr>
          </a:lstStyle>
          <a:p>
            <a:pPr>
              <a:defRPr/>
            </a:pPr>
            <a:fld id="{C56B403E-B720-4B75-ACBE-DAEB97DFEA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725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4048"/>
            <a:ext cx="5617208" cy="418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0149"/>
            <a:ext cx="3043979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752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0149"/>
            <a:ext cx="3042390" cy="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/>
            </a:lvl1pPr>
          </a:lstStyle>
          <a:p>
            <a:pPr>
              <a:defRPr/>
            </a:pPr>
            <a:fld id="{F70D0CAF-8BE6-4869-855F-0459828C54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4260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064" indent="-286179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4715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2600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0486" indent="-228943" defTabSz="93167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B8B78A-88DA-4BE7-875F-C2BEAD48CD84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41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232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41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B06F63-930C-4BDC-A286-7F772C083EA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7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7799-B5B5-491C-915C-722F2C82E2B0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323D-4028-4E53-B1DE-190011616F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824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1D81-9193-430D-A16B-785E974BC3DC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CD1D-E9A2-497A-B3F9-29F88DA8F9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43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BBBF8-5338-496D-A901-A85B167476A1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CC22-786C-439B-8D2D-2D0C87E0A0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637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6 h 4176"/>
              <a:gd name="T2" fmla="*/ 0 w 5760"/>
              <a:gd name="T3" fmla="*/ 0 h 4176"/>
              <a:gd name="T4" fmla="*/ 2147483646 w 5760"/>
              <a:gd name="T5" fmla="*/ 0 h 4176"/>
              <a:gd name="T6" fmla="*/ 2147483646 w 5760"/>
              <a:gd name="T7" fmla="*/ 2147483646 h 4176"/>
              <a:gd name="T8" fmla="*/ 2147483646 w 5760"/>
              <a:gd name="T9" fmla="*/ 2147483646 h 4176"/>
              <a:gd name="T10" fmla="*/ 2147483646 w 5760"/>
              <a:gd name="T11" fmla="*/ 2147483646 h 4176"/>
              <a:gd name="T12" fmla="*/ 0 w 5760"/>
              <a:gd name="T13" fmla="*/ 2147483646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8" descr="Leading_the_Way_in_Electricity_reverse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646863" y="6524625"/>
            <a:ext cx="2452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SOUTHERN CALIFORNIA EDISON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SM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25675"/>
            <a:ext cx="7772400" cy="14700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497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3872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639763"/>
          </a:xfrm>
        </p:spPr>
        <p:txBody>
          <a:bodyPr/>
          <a:lstStyle>
            <a:lvl1pPr>
              <a:defRPr>
                <a:effectLst/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720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6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961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639763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22F1BCDE-3943-446F-BCFC-EC0CB3FF34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83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FB9B684C-6E77-433C-9A37-AB34C6246F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6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400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9351ACD-8C11-4454-8862-9D573DDD84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0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8CAEDF39-AE12-4F64-A1EE-D76D4E6CC2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91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35E093CE-C4BA-499D-B691-A50818D0D5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EA6D-0AE8-4A50-BB1D-8C7C0B8F58A9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B3532-DB6E-4926-871F-3C22A209A9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759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5D84372-5499-4B5D-825E-D7935C53DD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54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0112A95C-DB08-4626-8200-221AC8F3F5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2200" y="533400"/>
            <a:ext cx="1600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4648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CB83F9F9-41B0-4470-B65E-47E2096984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32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400800"/>
            <a:ext cx="2133600" cy="2476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18000" y="6477000"/>
            <a:ext cx="458788" cy="476250"/>
          </a:xfrm>
        </p:spPr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9ED4C240-FFF0-4A7B-A358-B5F6605887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74747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400800"/>
            <a:ext cx="2133600" cy="2476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0" y="6245225"/>
            <a:ext cx="2514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E752EB8-A721-412D-9DCF-0BDC667646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2380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6BD2-AF8E-4472-8ED8-A8669B6048D8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4AFC7-5A04-4B62-881D-67FA453CB7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021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1F0E-3434-48FE-95A2-7AA5B9EF9BE5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69310-43EE-4C23-9A01-97ACB69D9F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374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44FF-8976-4739-8194-D689518345E6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688C0-CFBD-4281-8B90-FFF0099567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27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64DE9-57DE-42E9-9A83-E042D602F3AB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AD0B9-6014-42DE-A752-3E1B9A1C81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67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4748-B4D1-4C2F-9BBB-4AF89CEE8C49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C03E-B5BC-4057-98DB-66D85B2EC1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383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6F78E-8F7B-4AE7-95F5-0F174BCA20F2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6417-BA46-4707-A6E6-07974FBE37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988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A71F-387E-43EA-A7B1-98F52671C40A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1652F-4B0E-4ECF-9579-CCE7813BCA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81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6187AE2-C958-433A-9697-7276F8C95894}" type="datetimeFigureOut">
              <a:rPr lang="en-US"/>
              <a:pPr>
                <a:defRPr/>
              </a:pPr>
              <a:t>9/18/2016</a:t>
            </a:fld>
            <a:endParaRPr lang="en-US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B194EF-10B8-4591-8AA0-5EF26A5BE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3" r:id="rId1"/>
    <p:sldLayoutId id="2147485284" r:id="rId2"/>
    <p:sldLayoutId id="2147485285" r:id="rId3"/>
    <p:sldLayoutId id="2147485286" r:id="rId4"/>
    <p:sldLayoutId id="2147485287" r:id="rId5"/>
    <p:sldLayoutId id="2147485288" r:id="rId6"/>
    <p:sldLayoutId id="2147485289" r:id="rId7"/>
    <p:sldLayoutId id="2147485290" r:id="rId8"/>
    <p:sldLayoutId id="2147485291" r:id="rId9"/>
    <p:sldLayoutId id="2147485292" r:id="rId10"/>
    <p:sldLayoutId id="21474852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6 h 4176"/>
              <a:gd name="T2" fmla="*/ 0 w 5760"/>
              <a:gd name="T3" fmla="*/ 0 h 4176"/>
              <a:gd name="T4" fmla="*/ 2147483646 w 5760"/>
              <a:gd name="T5" fmla="*/ 0 h 4176"/>
              <a:gd name="T6" fmla="*/ 2147483646 w 5760"/>
              <a:gd name="T7" fmla="*/ 2147483646 h 4176"/>
              <a:gd name="T8" fmla="*/ 2147483646 w 5760"/>
              <a:gd name="T9" fmla="*/ 2147483646 h 4176"/>
              <a:gd name="T10" fmla="*/ 2147483646 w 5760"/>
              <a:gd name="T11" fmla="*/ 2147483646 h 4176"/>
              <a:gd name="T12" fmla="*/ 0 w 5760"/>
              <a:gd name="T13" fmla="*/ 2147483646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6400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71600"/>
            <a:ext cx="6400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18000" y="6526213"/>
            <a:ext cx="458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4" tIns="45706" rIns="91414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76787B"/>
                </a:solidFill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C0237B-50AB-4593-A8F8-F271BEA0F4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5" name="Picture 9" descr="Leading_the_Way_in_Electricity_reverse_gree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6630988" y="6524625"/>
            <a:ext cx="2452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SOUTHERN CALIFORNIA EDISON</a:t>
            </a: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6" rIns="91414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Arial" panose="020B0604020202020204" pitchFamily="34" charset="0"/>
              </a:rPr>
              <a:t>SM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4" r:id="rId1"/>
    <p:sldLayoutId id="2147485295" r:id="rId2"/>
    <p:sldLayoutId id="2147485296" r:id="rId3"/>
    <p:sldLayoutId id="2147485297" r:id="rId4"/>
    <p:sldLayoutId id="2147485298" r:id="rId5"/>
    <p:sldLayoutId id="2147485299" r:id="rId6"/>
    <p:sldLayoutId id="2147485300" r:id="rId7"/>
    <p:sldLayoutId id="2147485301" r:id="rId8"/>
    <p:sldLayoutId id="2147485302" r:id="rId9"/>
    <p:sldLayoutId id="2147485303" r:id="rId10"/>
    <p:sldLayoutId id="2147485304" r:id="rId11"/>
    <p:sldLayoutId id="2147485305" r:id="rId12"/>
    <p:sldLayoutId id="214748530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5000"/>
        </a:spcBef>
        <a:spcAft>
          <a:spcPct val="25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o.delreal@sce.com" TargetMode="External"/><Relationship Id="rId2" Type="http://schemas.openxmlformats.org/officeDocument/2006/relationships/hyperlink" Target="mailto:rosie.casillas@sce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eila.lee@sc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Southern California Edison ESA and CARE Enrollment, Penetration, and Expenditure Update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22, 2016</a:t>
            </a:r>
          </a:p>
        </p:txBody>
      </p:sp>
      <p:sp>
        <p:nvSpPr>
          <p:cNvPr id="32772" name="Line 33"/>
          <p:cNvSpPr>
            <a:spLocks noChangeShapeType="1"/>
          </p:cNvSpPr>
          <p:nvPr/>
        </p:nvSpPr>
        <p:spPr bwMode="auto">
          <a:xfrm>
            <a:off x="762000" y="3276600"/>
            <a:ext cx="795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CARE Program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95288" y="1371600"/>
            <a:ext cx="8335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</a:rPr>
              <a:t>CARE Enrollment, Penetration, and Expenditures</a:t>
            </a:r>
            <a:endParaRPr lang="en-US" altLang="en-US" sz="2000" baseline="30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96889"/>
              </p:ext>
            </p:extLst>
          </p:nvPr>
        </p:nvGraphicFramePr>
        <p:xfrm>
          <a:off x="228600" y="1905000"/>
          <a:ext cx="8686801" cy="334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447"/>
                <a:gridCol w="1234287"/>
                <a:gridCol w="1133444"/>
                <a:gridCol w="1184564"/>
                <a:gridCol w="1342505"/>
                <a:gridCol w="1072354"/>
                <a:gridCol w="1219200"/>
              </a:tblGrid>
              <a:tr h="11692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Customers Enrolled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Estimated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Eligible Customers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Penetration</a:t>
                      </a:r>
                    </a:p>
                    <a:p>
                      <a:pPr algn="ctr"/>
                      <a:r>
                        <a:rPr lang="en-US" sz="1300" dirty="0" smtClean="0"/>
                        <a:t>Rate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Expenditures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bg1"/>
                          </a:solidFill>
                        </a:rPr>
                        <a:t>% of</a:t>
                      </a:r>
                      <a:r>
                        <a:rPr lang="en-US" sz="1300" baseline="0" dirty="0" smtClean="0">
                          <a:solidFill>
                            <a:schemeClr val="bg1"/>
                          </a:solidFill>
                        </a:rPr>
                        <a:t> Authorized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aseline="0" dirty="0" smtClean="0"/>
                        <a:t>Discounts</a:t>
                      </a:r>
                      <a:endParaRPr lang="en-US" sz="1300" dirty="0"/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54271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Thru August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1,267,287*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1,520,058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83.4%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$ 3,376,130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$234,146,948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4271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2015 Year-End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1,281,620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1,499,342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85.5%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$4,292,232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$372,573,533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542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Year-End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1,311,210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1,499,830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87.4%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$5,094,434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$386,148,028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</a:tr>
              <a:tr h="542719">
                <a:tc gridSpan="7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* From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July report.  August numbers were not available when presentation was submitted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2" marB="4571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8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ESA Program</a:t>
            </a: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576263" y="1293813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Number of Homes Treated and Program Expenditures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07283"/>
              </p:ext>
            </p:extLst>
          </p:nvPr>
        </p:nvGraphicFramePr>
        <p:xfrm>
          <a:off x="642938" y="2166938"/>
          <a:ext cx="7848601" cy="2897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062"/>
                <a:gridCol w="1524000"/>
                <a:gridCol w="990600"/>
                <a:gridCol w="685800"/>
                <a:gridCol w="1447800"/>
                <a:gridCol w="1176339"/>
              </a:tblGrid>
              <a:tr h="8231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Homes Treated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Goal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 of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Goal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Expenditures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% of Authorized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742" marB="45742" anchor="ctr">
                    <a:solidFill>
                      <a:srgbClr val="008000"/>
                    </a:solidFill>
                  </a:tcPr>
                </a:tc>
              </a:tr>
              <a:tr h="5185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2016 –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August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27,362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87,389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+mn-cs"/>
                        </a:rPr>
                        <a:t>31%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(Body)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$32,146,351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44%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185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2015 Year End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</a:rPr>
                        <a:t>54,127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87,389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51,331,186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 (Body)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518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 Year End</a:t>
                      </a:r>
                    </a:p>
                  </a:txBody>
                  <a:tcPr marT="45745" marB="4574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76,983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87,389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$55,886,233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</a:tr>
              <a:tr h="518500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Notes:  SCE enrolled 80,910 customers during PY2014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77,025 customers during PY 2015 -39,337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thru August 2016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5" marB="45745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3" marB="4573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 ESA Program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571500" y="1381125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Projected Year-End Expenditures and Unspent Funds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122"/>
              </p:ext>
            </p:extLst>
          </p:nvPr>
        </p:nvGraphicFramePr>
        <p:xfrm>
          <a:off x="550863" y="1808163"/>
          <a:ext cx="7924800" cy="108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295400"/>
                <a:gridCol w="1828800"/>
                <a:gridCol w="1524000"/>
                <a:gridCol w="1866900"/>
              </a:tblGrid>
              <a:tr h="731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Expenses</a:t>
                      </a:r>
                      <a:br>
                        <a:rPr lang="en-US" sz="14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Amount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Authorized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Funds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in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Funds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2009 - 2015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Total Unspent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Funds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2009 - 2016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640" marB="45640" anchor="ctr">
                    <a:solidFill>
                      <a:srgbClr val="008000"/>
                    </a:solidFill>
                  </a:tcPr>
                </a:tc>
              </a:tr>
              <a:tr h="35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$58,189,304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$72,736,630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$14,547,326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$110,748,800 </a:t>
                      </a: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$125,296,126</a:t>
                      </a:r>
                    </a:p>
                  </a:txBody>
                  <a:tcPr marT="45648" marB="45648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24567"/>
              </p:ext>
            </p:extLst>
          </p:nvPr>
        </p:nvGraphicFramePr>
        <p:xfrm>
          <a:off x="571500" y="3005138"/>
          <a:ext cx="7924800" cy="295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1295400"/>
                <a:gridCol w="1143000"/>
                <a:gridCol w="2628900"/>
              </a:tblGrid>
              <a:tr h="7312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2009 - 2015</a:t>
                      </a:r>
                      <a:endParaRPr lang="en-US" sz="1400" dirty="0"/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r>
                        <a:rPr lang="en-US" sz="1400" baseline="0" dirty="0" smtClean="0"/>
                        <a:t> Unspent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2009 - 2015</a:t>
                      </a:r>
                      <a:endParaRPr lang="en-US" sz="1400" dirty="0" smtClean="0"/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Unspent as 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Percent Of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Authorized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2009 - 2015 Explanation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597" marB="45597" anchor="ctr">
                    <a:solidFill>
                      <a:srgbClr val="008000"/>
                    </a:solidFill>
                  </a:tcPr>
                </a:tc>
              </a:tr>
              <a:tr h="304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Measures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$89,745,983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22%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06" marB="45606" anchor="ctr"/>
                </a:tc>
                <a:tc row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 underspent in all years except 2010.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Reasons for underspending include: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Nearly doubling budget in 2009 requiring workforce expansion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Meeting homes treated goal in 2011 while underspending by $13 million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 month-to-month bridge period created great program uncertainty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2013 through 2015 factors include customer unwillingness and the Modified Three Measure Minimum Rule </a:t>
                      </a:r>
                      <a:endParaRPr lang="en-US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</a:tr>
              <a:tr h="325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Local &amp; Statewide Marketing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$4,459,601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Regulatory Compliance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$1,184,692</a:t>
                      </a: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General Administration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$11,238,226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CPUC Energy Division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$326,039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0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Other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$3,794,260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  <a:tr h="37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Total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$110,748,800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06" marB="45606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693" marB="45693" anchor="ctr"/>
                </a:tc>
              </a:tr>
            </a:tbl>
          </a:graphicData>
        </a:graphic>
      </p:graphicFrame>
      <p:sp>
        <p:nvSpPr>
          <p:cNvPr id="23618" name="TextBox 5"/>
          <p:cNvSpPr txBox="1">
            <a:spLocks noChangeArrowheads="1"/>
          </p:cNvSpPr>
          <p:nvPr/>
        </p:nvSpPr>
        <p:spPr bwMode="auto">
          <a:xfrm>
            <a:off x="571500" y="5949950"/>
            <a:ext cx="8191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Notes: </a:t>
            </a:r>
            <a:r>
              <a:rPr lang="en-US" altLang="en-US" sz="1100" dirty="0"/>
              <a:t>The authorized ESA budgets for 2009 – </a:t>
            </a:r>
            <a:r>
              <a:rPr lang="en-US" altLang="en-US" sz="1100" dirty="0" smtClean="0"/>
              <a:t>2016 </a:t>
            </a:r>
            <a:r>
              <a:rPr lang="en-US" altLang="en-US" sz="1100" dirty="0"/>
              <a:t>total approximately $</a:t>
            </a:r>
            <a:r>
              <a:rPr lang="en-US" altLang="en-US" sz="1100" dirty="0" smtClean="0"/>
              <a:t>544 </a:t>
            </a:r>
            <a:r>
              <a:rPr lang="en-US" altLang="en-US" sz="1100" dirty="0"/>
              <a:t>million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              “Other” includes Training, Inspections, Studies, Pilots.  “Measures” include Enrollment and In-home education</a:t>
            </a:r>
          </a:p>
        </p:txBody>
      </p:sp>
    </p:spTree>
    <p:extLst>
      <p:ext uri="{BB962C8B-B14F-4D97-AF65-F5344CB8AC3E}">
        <p14:creationId xmlns:p14="http://schemas.microsoft.com/office/powerpoint/2010/main" val="11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39310"/>
              </p:ext>
            </p:extLst>
          </p:nvPr>
        </p:nvGraphicFramePr>
        <p:xfrm>
          <a:off x="457200" y="1447800"/>
          <a:ext cx="8153400" cy="45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Good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News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53714">
                <a:tc>
                  <a:txBody>
                    <a:bodyPr/>
                    <a:lstStyle/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Aliso Canyon Decision 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Serviced Chemehuevi Tribal Nation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Technology Improvements</a:t>
                      </a:r>
                    </a:p>
                    <a:p>
                      <a:pPr marL="1200150" lvl="2" indent="-285750" algn="l" defTabSz="914400" rtl="0" eaLnBrk="1" latinLnBrk="0" hangingPunct="1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Consistent Marketing Efforts</a:t>
                      </a:r>
                    </a:p>
                    <a:p>
                      <a:pPr marL="742950" lvl="1" indent="-285750" algn="l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20529" name="TextBox 8"/>
          <p:cNvSpPr txBox="1">
            <a:spLocks noChangeArrowheads="1"/>
          </p:cNvSpPr>
          <p:nvPr/>
        </p:nvSpPr>
        <p:spPr bwMode="auto">
          <a:xfrm>
            <a:off x="4416425" y="6550025"/>
            <a:ext cx="64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5916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28958"/>
              </p:ext>
            </p:extLst>
          </p:nvPr>
        </p:nvGraphicFramePr>
        <p:xfrm>
          <a:off x="263525" y="1600200"/>
          <a:ext cx="8305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78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Positive Program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67464">
                <a:tc>
                  <a:txBody>
                    <a:bodyPr/>
                    <a:lstStyle/>
                    <a:p>
                      <a:pPr marL="1200150" lvl="2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Removal of 3MM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and Go Back for AC has resulted in a significant increase in program enrollment opportunities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2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Replicate and Refine lessons learned from the Chemehuevi project</a:t>
                      </a: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technology in ESA Mobile website 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hortens invoice cycle and reduces data entry error rates</a:t>
                      </a:r>
                    </a:p>
                    <a:p>
                      <a:pPr marL="1200150" lvl="2" indent="-285750" algn="l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SCE’s marketing strategies have proven to be effective and provide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steady stream of work, minimizing contractor workforce fluctuations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20529" name="TextBox 8"/>
          <p:cNvSpPr txBox="1">
            <a:spLocks noChangeArrowheads="1"/>
          </p:cNvSpPr>
          <p:nvPr/>
        </p:nvSpPr>
        <p:spPr bwMode="auto">
          <a:xfrm>
            <a:off x="4416425" y="6550025"/>
            <a:ext cx="64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946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725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latin typeface="Calibri" panose="020F0502020204030204" pitchFamily="34" charset="0"/>
              </a:rPr>
              <a:t>Southern California Edison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75372"/>
              </p:ext>
            </p:extLst>
          </p:nvPr>
        </p:nvGraphicFramePr>
        <p:xfrm>
          <a:off x="457200" y="1447800"/>
          <a:ext cx="8229600" cy="453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Areas Requiring 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Improvement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63" marB="45663" anchor="ctr">
                    <a:solidFill>
                      <a:srgbClr val="008000"/>
                    </a:solidFill>
                  </a:tcPr>
                </a:tc>
              </a:tr>
              <a:tr h="3853714">
                <a:tc>
                  <a:txBody>
                    <a:bodyPr/>
                    <a:lstStyle/>
                    <a:p>
                      <a:pPr marL="1200150" lvl="2" indent="-285750" algn="l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Difficult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 operate two programs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 algn="l">
                        <a:lnSpc>
                          <a:spcPct val="2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Gain Tribal Communities trust</a:t>
                      </a:r>
                    </a:p>
                    <a:p>
                      <a:pPr marL="1657350" lvl="3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Too good to be true </a:t>
                      </a:r>
                    </a:p>
                    <a:p>
                      <a:pPr marL="1657350" lvl="3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Been disappointed by other programs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Increase agency adoption rate of new technology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Contractors facing difficulties in ramping up to meet new workload; need to 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horten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cycle time from initial customer contact to enrollment</a:t>
                      </a:r>
                    </a:p>
                    <a:p>
                      <a:pPr marL="914400" lvl="2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20529" name="TextBox 8"/>
          <p:cNvSpPr txBox="1">
            <a:spLocks noChangeArrowheads="1"/>
          </p:cNvSpPr>
          <p:nvPr/>
        </p:nvSpPr>
        <p:spPr bwMode="auto">
          <a:xfrm>
            <a:off x="4416425" y="6550025"/>
            <a:ext cx="641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897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9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77875"/>
          </a:xfrm>
        </p:spPr>
        <p:txBody>
          <a:bodyPr anchor="b"/>
          <a:lstStyle/>
          <a:p>
            <a:pPr eaLnBrk="1" hangingPunct="1"/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Southern California Edison Contacts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762000" y="1981200"/>
            <a:ext cx="75438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CARE Program – Rosie Casillas, Manager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                      (626) 302-0715  </a:t>
            </a:r>
            <a:r>
              <a:rPr lang="en-US" altLang="en-US" sz="2400" dirty="0">
                <a:latin typeface="Calibri" panose="020F0502020204030204" pitchFamily="34" charset="0"/>
                <a:hlinkClick r:id="rId2"/>
              </a:rPr>
              <a:t>rosie.casillas@sce.com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ESA Program – Roberto Del Real, Manager</a:t>
            </a:r>
            <a:r>
              <a:rPr lang="en-US" altLang="en-US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	     (626) 302-0720  </a:t>
            </a:r>
            <a:r>
              <a:rPr lang="en-US" altLang="en-US" sz="2400" dirty="0">
                <a:latin typeface="Calibri" panose="020F0502020204030204" pitchFamily="34" charset="0"/>
                <a:hlinkClick r:id="rId3"/>
              </a:rPr>
              <a:t>roberto.delreal@sce.com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Regulatory  – Sheila Lee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		   (626) 302-5762  </a:t>
            </a:r>
            <a:r>
              <a:rPr lang="en-US" altLang="en-US" sz="2400" dirty="0">
                <a:latin typeface="Calibri" panose="020F0502020204030204" pitchFamily="34" charset="0"/>
                <a:hlinkClick r:id="rId4"/>
              </a:rPr>
              <a:t>sheila.lee@sce.com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E leading the way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lobal Set" ma:contentTypeID="0x0101000126D57F6C1098408AE9C97F7ECFC4C70065DB750A048AFE4A9E783E4D4E790BD8" ma:contentTypeVersion="3" ma:contentTypeDescription="" ma:contentTypeScope="" ma:versionID="556faf4f616bc843de6007c278b40e3e">
  <xsd:schema xmlns:xsd="http://www.w3.org/2001/XMLSchema" xmlns:xs="http://www.w3.org/2001/XMLSchema" xmlns:p="http://schemas.microsoft.com/office/2006/metadata/properties" xmlns:ns2="e45da448-bf9c-43e8-8676-7e88d583ded9" targetNamespace="http://schemas.microsoft.com/office/2006/metadata/properties" ma:root="true" ma:fieldsID="cace4b33d0bd4d4662c8d262c05b753a" ns2:_="">
    <xsd:import namespace="e45da448-bf9c-43e8-8676-7e88d583ded9"/>
    <xsd:element name="properties">
      <xsd:complexType>
        <xsd:sequence>
          <xsd:element name="documentManagement">
            <xsd:complexType>
              <xsd:all>
                <xsd:element ref="ns2:TaxCatchAllLabel" minOccurs="0"/>
                <xsd:element ref="ns2:p966c3bd56b4429f8be8750bc2889a10" minOccurs="0"/>
                <xsd:element ref="ns2:h19982cb4b68468f87fd990f143edc70" minOccurs="0"/>
                <xsd:element ref="ns2:cf0f9a78bd504807a2e2623e4631b3fa" minOccurs="0"/>
                <xsd:element ref="ns2:b01666ef1c1d4feda5610ef2152091e3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a448-bf9c-43e8-8676-7e88d583ded9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description="" ma:hidden="true" ma:list="{7b93f501-2b72-4ced-b27d-7bd27e87d9fe}" ma:internalName="TaxCatchAllLabel" ma:readOnly="true" ma:showField="CatchAllDataLabel" ma:web="45d082af-72ab-41fc-802b-9540d589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966c3bd56b4429f8be8750bc2889a10" ma:index="12" nillable="true" ma:taxonomy="true" ma:internalName="p966c3bd56b4429f8be8750bc2889a10" ma:taxonomyFieldName="SCE_x0020_Handling_x0020_Classifications" ma:displayName="SCE Handling Classifications" ma:readOnly="false" ma:default="" ma:fieldId="{9966c3bd-56b4-429f-8be8-750bc2889a10}" ma:taxonomyMulti="true" ma:sspId="1da7e81d-6ea8-45c5-b51f-f6fb8dd5843f" ma:termSetId="5d17f32d-b94c-400c-8e7d-4f26f0d0cc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19982cb4b68468f87fd990f143edc70" ma:index="13" nillable="true" ma:taxonomy="true" ma:internalName="h19982cb4b68468f87fd990f143edc70" ma:taxonomyFieldName="SCEDocumentType" ma:displayName="SCE Document Type" ma:readOnly="false" ma:default="" ma:fieldId="{119982cb-4b68-468f-87fd-990f143edc70}" ma:sspId="1da7e81d-6ea8-45c5-b51f-f6fb8dd5843f" ma:termSetId="1926f50e-84fd-413b-9323-8cb7129deefd" ma:anchorId="a2dcb3dd-4497-4c3b-b4f4-397af68b8279" ma:open="false" ma:isKeyword="false">
      <xsd:complexType>
        <xsd:sequence>
          <xsd:element ref="pc:Terms" minOccurs="0" maxOccurs="1"/>
        </xsd:sequence>
      </xsd:complexType>
    </xsd:element>
    <xsd:element name="cf0f9a78bd504807a2e2623e4631b3fa" ma:index="14" nillable="true" ma:taxonomy="true" ma:internalName="cf0f9a78bd504807a2e2623e4631b3fa" ma:taxonomyFieldName="SCE_x0020_Access_x0020_Classification" ma:displayName="SCE Access Classification" ma:readOnly="false" ma:default="" ma:fieldId="{cf0f9a78-bd50-4807-a2e2-623e4631b3fa}" ma:sspId="1da7e81d-6ea8-45c5-b51f-f6fb8dd5843f" ma:termSetId="0cd2d6f6-43b5-4d7b-8dc6-eb8f0e5230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666ef1c1d4feda5610ef2152091e3" ma:index="16" nillable="true" ma:taxonomy="true" ma:internalName="b01666ef1c1d4feda5610ef2152091e3" ma:taxonomyFieldName="SCE_x0020_Owner" ma:displayName="SCE Owner" ma:readOnly="false" ma:default="" ma:fieldId="{b01666ef-1c1d-4fed-a561-0ef2152091e3}" ma:sspId="1da7e81d-6ea8-45c5-b51f-f6fb8dd5843f" ma:termSetId="b7152481-c1a6-4cbc-91c8-0732456285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description="" ma:hidden="true" ma:list="{7b93f501-2b72-4ced-b27d-7bd27e87d9fe}" ma:internalName="TaxCatchAll" ma:showField="CatchAllData" ma:web="45d082af-72ab-41fc-802b-9540d589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5da448-bf9c-43e8-8676-7e88d583ded9"/>
    <cf0f9a78bd504807a2e2623e4631b3fa xmlns="e45da448-bf9c-43e8-8676-7e88d583ded9">
      <Terms xmlns="http://schemas.microsoft.com/office/infopath/2007/PartnerControls"/>
    </cf0f9a78bd504807a2e2623e4631b3fa>
    <h19982cb4b68468f87fd990f143edc70 xmlns="e45da448-bf9c-43e8-8676-7e88d583ded9">
      <Terms xmlns="http://schemas.microsoft.com/office/infopath/2007/PartnerControls"/>
    </h19982cb4b68468f87fd990f143edc70>
    <p966c3bd56b4429f8be8750bc2889a10 xmlns="e45da448-bf9c-43e8-8676-7e88d583ded9">
      <Terms xmlns="http://schemas.microsoft.com/office/infopath/2007/PartnerControls"/>
    </p966c3bd56b4429f8be8750bc2889a10>
    <b01666ef1c1d4feda5610ef2152091e3 xmlns="e45da448-bf9c-43e8-8676-7e88d583ded9">
      <Terms xmlns="http://schemas.microsoft.com/office/infopath/2007/PartnerControls"/>
    </b01666ef1c1d4feda5610ef2152091e3>
  </documentManagement>
</p:properties>
</file>

<file path=customXml/itemProps1.xml><?xml version="1.0" encoding="utf-8"?>
<ds:datastoreItem xmlns:ds="http://schemas.openxmlformats.org/officeDocument/2006/customXml" ds:itemID="{9390A0E8-84D8-4F64-BE38-3FC9304E321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8FAF9AC-DC7A-4098-9DB1-AC968C455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da448-bf9c-43e8-8676-7e88d583de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001D-BD29-451B-A360-D782C1901985}">
  <ds:schemaRefs>
    <ds:schemaRef ds:uri="e45da448-bf9c-43e8-8676-7e88d583ded9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33046</TotalTime>
  <Words>529</Words>
  <Application>Microsoft Office PowerPoint</Application>
  <PresentationFormat>On-screen Show (4:3)</PresentationFormat>
  <Paragraphs>158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SCE leading the way</vt:lpstr>
      <vt:lpstr>Southern California Edison ESA and CARE Enrollment, Penetration, and Expenditure Update</vt:lpstr>
      <vt:lpstr>Southern California Edison CARE Program</vt:lpstr>
      <vt:lpstr>Southern California Edison ESA Program</vt:lpstr>
      <vt:lpstr>Southern California Edison ESA Program</vt:lpstr>
      <vt:lpstr>Southern California Edison</vt:lpstr>
      <vt:lpstr>Southern California Edison</vt:lpstr>
      <vt:lpstr>Southern California Edison</vt:lpstr>
      <vt:lpstr>Southern California Edison Contacts</vt:lpstr>
    </vt:vector>
  </TitlesOfParts>
  <Company>Edison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Sheila Lee</dc:creator>
  <cp:lastModifiedBy>Zaida Amaya</cp:lastModifiedBy>
  <cp:revision>651</cp:revision>
  <cp:lastPrinted>2016-09-14T20:53:04Z</cp:lastPrinted>
  <dcterms:created xsi:type="dcterms:W3CDTF">2010-03-19T07:01:09Z</dcterms:created>
  <dcterms:modified xsi:type="dcterms:W3CDTF">2016-09-18T16:32:37Z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0x0101000126D57F6C1098408AE9C97F7ECFC4C70065DB750A048AFE4A9E783E4D4E790BD8</vt:lpwstr>
  </property>
  <property fmtid="{D5CDD505-2E9C-101B-9397-08002B2CF9AE}" pid="3" name="SCEDocumentType">
    <vt:lpwstr/>
  </property>
  <property fmtid="{D5CDD505-2E9C-101B-9397-08002B2CF9AE}" pid="4" name="SCE Handling Classifications">
    <vt:lpwstr/>
  </property>
  <property fmtid="{D5CDD505-2E9C-101B-9397-08002B2CF9AE}" pid="5" name="SCE Access Classification">
    <vt:lpwstr/>
  </property>
  <property fmtid="{D5CDD505-2E9C-101B-9397-08002B2CF9AE}" pid="6" name="SCE Owner">
    <vt:lpwstr/>
  </property>
</Properties>
</file>