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38" r:id="rId2"/>
    <p:sldId id="339" r:id="rId3"/>
    <p:sldId id="340" r:id="rId4"/>
    <p:sldId id="334" r:id="rId5"/>
    <p:sldId id="345" r:id="rId6"/>
    <p:sldId id="344" r:id="rId7"/>
    <p:sldId id="342" r:id="rId8"/>
    <p:sldId id="343" r:id="rId9"/>
    <p:sldId id="33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A4E"/>
    <a:srgbClr val="05377E"/>
    <a:srgbClr val="615452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09" autoAdjust="0"/>
    <p:restoredTop sz="91433" autoAdjust="0"/>
  </p:normalViewPr>
  <p:slideViewPr>
    <p:cSldViewPr snapToGrid="0">
      <p:cViewPr>
        <p:scale>
          <a:sx n="100" d="100"/>
          <a:sy n="100" d="100"/>
        </p:scale>
        <p:origin x="-184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notesViewPr>
    <p:cSldViewPr snapToGrid="0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99852-7D7E-44F7-89F2-3502375738B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F88065-1B99-4411-BE81-A6D6AC943568}">
      <dgm:prSet phldrT="[Text]"/>
      <dgm:spPr/>
      <dgm:t>
        <a:bodyPr/>
        <a:lstStyle/>
        <a:p>
          <a:r>
            <a:rPr lang="en-US" b="1" dirty="0" smtClean="0"/>
            <a:t>Good News</a:t>
          </a:r>
          <a:endParaRPr lang="en-US" dirty="0"/>
        </a:p>
      </dgm:t>
    </dgm:pt>
    <dgm:pt modelId="{DB00E56C-D47A-453B-A279-22EAE8D21156}" type="parTrans" cxnId="{FCBC1951-5AFE-4799-892E-2AC5D974902C}">
      <dgm:prSet/>
      <dgm:spPr/>
      <dgm:t>
        <a:bodyPr/>
        <a:lstStyle/>
        <a:p>
          <a:endParaRPr lang="en-US"/>
        </a:p>
      </dgm:t>
    </dgm:pt>
    <dgm:pt modelId="{03790146-8A61-417B-9D68-E09AF08BE754}" type="sibTrans" cxnId="{FCBC1951-5AFE-4799-892E-2AC5D974902C}">
      <dgm:prSet/>
      <dgm:spPr/>
      <dgm:t>
        <a:bodyPr/>
        <a:lstStyle/>
        <a:p>
          <a:endParaRPr lang="en-US"/>
        </a:p>
      </dgm:t>
    </dgm:pt>
    <dgm:pt modelId="{FAE97EC4-A256-4555-862F-2AFE83EBC7B7}">
      <dgm:prSet phldrT="[Text]"/>
      <dgm:spPr/>
      <dgm:t>
        <a:bodyPr/>
        <a:lstStyle/>
        <a:p>
          <a:r>
            <a:rPr lang="en-US" dirty="0" smtClean="0"/>
            <a:t>Partnerships with Anaheim Public Utilities, Los Angeles Department of Water &amp; Power, and Riverside Public Utilities</a:t>
          </a:r>
          <a:endParaRPr lang="en-US" dirty="0"/>
        </a:p>
      </dgm:t>
    </dgm:pt>
    <dgm:pt modelId="{A783FF4E-407B-42B3-9515-81F6539417F1}" type="parTrans" cxnId="{A2EC1455-4043-4A62-B547-9043E9B258AC}">
      <dgm:prSet/>
      <dgm:spPr/>
      <dgm:t>
        <a:bodyPr/>
        <a:lstStyle/>
        <a:p>
          <a:endParaRPr lang="en-US"/>
        </a:p>
      </dgm:t>
    </dgm:pt>
    <dgm:pt modelId="{F837BC05-85DD-403F-95C7-731A2C849546}" type="sibTrans" cxnId="{A2EC1455-4043-4A62-B547-9043E9B258AC}">
      <dgm:prSet/>
      <dgm:spPr/>
      <dgm:t>
        <a:bodyPr/>
        <a:lstStyle/>
        <a:p>
          <a:endParaRPr lang="en-US"/>
        </a:p>
      </dgm:t>
    </dgm:pt>
    <dgm:pt modelId="{61BE1931-18B3-468A-A541-FE95F3E1C4BB}">
      <dgm:prSet phldrT="[Text]"/>
      <dgm:spPr/>
      <dgm:t>
        <a:bodyPr/>
        <a:lstStyle/>
        <a:p>
          <a:r>
            <a:rPr lang="en-US" b="1" dirty="0" smtClean="0"/>
            <a:t>Positive Program Developments </a:t>
          </a:r>
          <a:endParaRPr lang="en-US" dirty="0"/>
        </a:p>
      </dgm:t>
    </dgm:pt>
    <dgm:pt modelId="{FA223A6C-37BB-4E71-9D7E-CEB5FEBE07F7}" type="parTrans" cxnId="{DB5417CB-B93A-43CF-967F-C69D6AD8101E}">
      <dgm:prSet/>
      <dgm:spPr/>
      <dgm:t>
        <a:bodyPr/>
        <a:lstStyle/>
        <a:p>
          <a:endParaRPr lang="en-US"/>
        </a:p>
      </dgm:t>
    </dgm:pt>
    <dgm:pt modelId="{E56473E3-CB69-45B6-9140-B37FCB292228}" type="sibTrans" cxnId="{DB5417CB-B93A-43CF-967F-C69D6AD8101E}">
      <dgm:prSet/>
      <dgm:spPr/>
      <dgm:t>
        <a:bodyPr/>
        <a:lstStyle/>
        <a:p>
          <a:endParaRPr lang="en-US"/>
        </a:p>
      </dgm:t>
    </dgm:pt>
    <dgm:pt modelId="{BC5C3327-F7B7-43D5-A9E2-5F049546DF8A}">
      <dgm:prSet phldrT="[Text]"/>
      <dgm:spPr/>
      <dgm:t>
        <a:bodyPr/>
        <a:lstStyle/>
        <a:p>
          <a:r>
            <a:rPr lang="en-US" dirty="0" smtClean="0"/>
            <a:t>Repairing (Capping) leaking water heater drain valves</a:t>
          </a:r>
          <a:endParaRPr lang="en-US" dirty="0"/>
        </a:p>
      </dgm:t>
    </dgm:pt>
    <dgm:pt modelId="{4ED2CBD9-E780-4B17-918F-3B92AB9F3E2F}" type="parTrans" cxnId="{268908A4-0737-4C19-999B-12E2C6ABEBFC}">
      <dgm:prSet/>
      <dgm:spPr/>
      <dgm:t>
        <a:bodyPr/>
        <a:lstStyle/>
        <a:p>
          <a:endParaRPr lang="en-US"/>
        </a:p>
      </dgm:t>
    </dgm:pt>
    <dgm:pt modelId="{AD43F0CD-3440-44C5-9156-BDD4240BE7F9}" type="sibTrans" cxnId="{268908A4-0737-4C19-999B-12E2C6ABEBFC}">
      <dgm:prSet/>
      <dgm:spPr/>
      <dgm:t>
        <a:bodyPr/>
        <a:lstStyle/>
        <a:p>
          <a:endParaRPr lang="en-US"/>
        </a:p>
      </dgm:t>
    </dgm:pt>
    <dgm:pt modelId="{6558CCB7-5DD4-497C-8D74-B1A73864C6A3}">
      <dgm:prSet phldrT="[Text]"/>
      <dgm:spPr/>
      <dgm:t>
        <a:bodyPr/>
        <a:lstStyle/>
        <a:p>
          <a:r>
            <a:rPr lang="en-US" b="1" dirty="0" smtClean="0"/>
            <a:t>Areas Requiring Improvement</a:t>
          </a:r>
          <a:endParaRPr lang="en-US" dirty="0"/>
        </a:p>
      </dgm:t>
    </dgm:pt>
    <dgm:pt modelId="{AB5FBBA7-5CDD-4D97-BEA2-76B915543D28}" type="parTrans" cxnId="{0E1322EC-48B0-4DB3-8751-FA6709B125CA}">
      <dgm:prSet/>
      <dgm:spPr/>
      <dgm:t>
        <a:bodyPr/>
        <a:lstStyle/>
        <a:p>
          <a:endParaRPr lang="en-US"/>
        </a:p>
      </dgm:t>
    </dgm:pt>
    <dgm:pt modelId="{0529F98C-30F1-4F3D-8463-51561F355261}" type="sibTrans" cxnId="{0E1322EC-48B0-4DB3-8751-FA6709B125CA}">
      <dgm:prSet/>
      <dgm:spPr/>
      <dgm:t>
        <a:bodyPr/>
        <a:lstStyle/>
        <a:p>
          <a:endParaRPr lang="en-US"/>
        </a:p>
      </dgm:t>
    </dgm:pt>
    <dgm:pt modelId="{21C863C7-04DA-4908-95DC-A0AB454A1C53}">
      <dgm:prSet phldrT="[Text]"/>
      <dgm:spPr/>
      <dgm:t>
        <a:bodyPr/>
        <a:lstStyle/>
        <a:p>
          <a:r>
            <a:rPr lang="en-US" dirty="0" smtClean="0"/>
            <a:t>Different inspection criteria between cities, counties etc., challenge for HVAC contractors.</a:t>
          </a:r>
          <a:endParaRPr lang="en-US" dirty="0"/>
        </a:p>
      </dgm:t>
    </dgm:pt>
    <dgm:pt modelId="{36DDC94C-BBB8-428B-BF0C-5A89B43F47C7}" type="parTrans" cxnId="{B9FF08A2-51EE-4DCB-ADFF-C38505CE0477}">
      <dgm:prSet/>
      <dgm:spPr/>
      <dgm:t>
        <a:bodyPr/>
        <a:lstStyle/>
        <a:p>
          <a:endParaRPr lang="en-US"/>
        </a:p>
      </dgm:t>
    </dgm:pt>
    <dgm:pt modelId="{1F2230E3-1017-449C-8A36-FD7661734934}" type="sibTrans" cxnId="{B9FF08A2-51EE-4DCB-ADFF-C38505CE0477}">
      <dgm:prSet/>
      <dgm:spPr/>
      <dgm:t>
        <a:bodyPr/>
        <a:lstStyle/>
        <a:p>
          <a:endParaRPr lang="en-US"/>
        </a:p>
      </dgm:t>
    </dgm:pt>
    <dgm:pt modelId="{FA5770F7-E5FD-40F0-92B5-639F86BAC349}">
      <dgm:prSet/>
      <dgm:spPr/>
      <dgm:t>
        <a:bodyPr/>
        <a:lstStyle/>
        <a:p>
          <a:r>
            <a:rPr lang="en-US" dirty="0" smtClean="0"/>
            <a:t>Success with the integration of SCE/SCG contractor training initiatives</a:t>
          </a:r>
          <a:endParaRPr lang="en-US" dirty="0"/>
        </a:p>
      </dgm:t>
    </dgm:pt>
    <dgm:pt modelId="{B7C0AD5B-A35E-410E-85CB-FBE698369E28}" type="parTrans" cxnId="{8F35D75E-48BA-4FFB-9B1A-019FAAE64901}">
      <dgm:prSet/>
      <dgm:spPr/>
      <dgm:t>
        <a:bodyPr/>
        <a:lstStyle/>
        <a:p>
          <a:endParaRPr lang="en-US"/>
        </a:p>
      </dgm:t>
    </dgm:pt>
    <dgm:pt modelId="{5A30AFD3-DE06-4244-8D2A-562BD3381270}" type="sibTrans" cxnId="{8F35D75E-48BA-4FFB-9B1A-019FAAE64901}">
      <dgm:prSet/>
      <dgm:spPr/>
      <dgm:t>
        <a:bodyPr/>
        <a:lstStyle/>
        <a:p>
          <a:endParaRPr lang="en-US"/>
        </a:p>
      </dgm:t>
    </dgm:pt>
    <dgm:pt modelId="{592A7B59-815E-45F5-BAE5-52D64E780DA5}">
      <dgm:prSet/>
      <dgm:spPr/>
      <dgm:t>
        <a:bodyPr/>
        <a:lstStyle/>
        <a:p>
          <a:r>
            <a:rPr lang="en-US" dirty="0" smtClean="0"/>
            <a:t>Exploring the use of SCG’s online store to promote a common uniform for SCE and SCG ESA Program Contractors</a:t>
          </a:r>
          <a:endParaRPr lang="en-US" dirty="0"/>
        </a:p>
      </dgm:t>
    </dgm:pt>
    <dgm:pt modelId="{1AB60391-B415-4ED7-B866-FF4D2412FB30}" type="parTrans" cxnId="{33D6FCC5-FB38-4181-9282-D31F68347E05}">
      <dgm:prSet/>
      <dgm:spPr/>
      <dgm:t>
        <a:bodyPr/>
        <a:lstStyle/>
        <a:p>
          <a:endParaRPr lang="en-US"/>
        </a:p>
      </dgm:t>
    </dgm:pt>
    <dgm:pt modelId="{CFAB7788-CB65-4BF2-BAA2-84217C2B4BBF}" type="sibTrans" cxnId="{33D6FCC5-FB38-4181-9282-D31F68347E05}">
      <dgm:prSet/>
      <dgm:spPr/>
      <dgm:t>
        <a:bodyPr/>
        <a:lstStyle/>
        <a:p>
          <a:endParaRPr lang="en-US"/>
        </a:p>
      </dgm:t>
    </dgm:pt>
    <dgm:pt modelId="{58717CE6-1340-47A5-8BF3-AA185DC54D82}">
      <dgm:prSet/>
      <dgm:spPr/>
      <dgm:t>
        <a:bodyPr/>
        <a:lstStyle/>
        <a:p>
          <a:r>
            <a:rPr lang="en-US" dirty="0" smtClean="0"/>
            <a:t>Joint IOU customer enrollment form between SCE and SCG. </a:t>
          </a:r>
          <a:endParaRPr lang="en-US" dirty="0"/>
        </a:p>
      </dgm:t>
    </dgm:pt>
    <dgm:pt modelId="{E5FF9415-80FF-41CC-811B-2E01130717E2}" type="parTrans" cxnId="{9ED56126-75E9-40E8-8A07-4DCCCFB7855C}">
      <dgm:prSet/>
      <dgm:spPr/>
      <dgm:t>
        <a:bodyPr/>
        <a:lstStyle/>
        <a:p>
          <a:endParaRPr lang="en-US"/>
        </a:p>
      </dgm:t>
    </dgm:pt>
    <dgm:pt modelId="{8D4805D6-A10A-4E7D-B012-1D9932CD24D0}" type="sibTrans" cxnId="{9ED56126-75E9-40E8-8A07-4DCCCFB7855C}">
      <dgm:prSet/>
      <dgm:spPr/>
      <dgm:t>
        <a:bodyPr/>
        <a:lstStyle/>
        <a:p>
          <a:endParaRPr lang="en-US"/>
        </a:p>
      </dgm:t>
    </dgm:pt>
    <dgm:pt modelId="{F2BC3015-FF73-473B-B719-647CACEDC730}">
      <dgm:prSet/>
      <dgm:spPr/>
      <dgm:t>
        <a:bodyPr/>
        <a:lstStyle/>
        <a:p>
          <a:r>
            <a:rPr lang="en-US" dirty="0" smtClean="0"/>
            <a:t>Joint SCE and SCG ESA Program Mobile site on track for Q4 implementation.</a:t>
          </a:r>
          <a:endParaRPr lang="en-US" dirty="0"/>
        </a:p>
      </dgm:t>
    </dgm:pt>
    <dgm:pt modelId="{82162ED3-0192-432B-B6BB-4477CA96ADE7}" type="parTrans" cxnId="{F8AB8D78-63A7-4B82-B726-31D54660CA29}">
      <dgm:prSet/>
      <dgm:spPr/>
      <dgm:t>
        <a:bodyPr/>
        <a:lstStyle/>
        <a:p>
          <a:endParaRPr lang="en-US"/>
        </a:p>
      </dgm:t>
    </dgm:pt>
    <dgm:pt modelId="{4A7DD2F0-7489-42EF-BF34-267FC1939CEC}" type="sibTrans" cxnId="{F8AB8D78-63A7-4B82-B726-31D54660CA29}">
      <dgm:prSet/>
      <dgm:spPr/>
      <dgm:t>
        <a:bodyPr/>
        <a:lstStyle/>
        <a:p>
          <a:endParaRPr lang="en-US"/>
        </a:p>
      </dgm:t>
    </dgm:pt>
    <dgm:pt modelId="{BDE238E8-5032-477D-A62E-9501AFAF1197}">
      <dgm:prSet/>
      <dgm:spPr/>
      <dgm:t>
        <a:bodyPr/>
        <a:lstStyle/>
        <a:p>
          <a:r>
            <a:rPr lang="en-US" dirty="0" smtClean="0"/>
            <a:t>Invoice Scanning Initiative on track for Q4 implementation</a:t>
          </a:r>
          <a:endParaRPr lang="en-US" dirty="0"/>
        </a:p>
      </dgm:t>
    </dgm:pt>
    <dgm:pt modelId="{AD5E3F34-EB79-4070-8089-50E999DE83CC}" type="parTrans" cxnId="{DACCBBD1-89C8-4869-AB5B-C041ED0D9CCD}">
      <dgm:prSet/>
      <dgm:spPr/>
      <dgm:t>
        <a:bodyPr/>
        <a:lstStyle/>
        <a:p>
          <a:endParaRPr lang="en-US"/>
        </a:p>
      </dgm:t>
    </dgm:pt>
    <dgm:pt modelId="{9F461630-EB89-4917-A169-9111ADD5D1ED}" type="sibTrans" cxnId="{DACCBBD1-89C8-4869-AB5B-C041ED0D9CCD}">
      <dgm:prSet/>
      <dgm:spPr/>
      <dgm:t>
        <a:bodyPr/>
        <a:lstStyle/>
        <a:p>
          <a:endParaRPr lang="en-US"/>
        </a:p>
      </dgm:t>
    </dgm:pt>
    <dgm:pt modelId="{5730C943-B6D7-460D-A813-2C032D424E2B}">
      <dgm:prSet/>
      <dgm:spPr/>
      <dgm:t>
        <a:bodyPr/>
        <a:lstStyle/>
        <a:p>
          <a:r>
            <a:rPr lang="en-US" dirty="0" smtClean="0"/>
            <a:t>Alignment of Computer Based Training Learning System between both IOUs</a:t>
          </a:r>
          <a:endParaRPr lang="en-US" dirty="0"/>
        </a:p>
      </dgm:t>
    </dgm:pt>
    <dgm:pt modelId="{BF237FE9-2539-4BD4-BB41-ABB3DDAE25A1}" type="parTrans" cxnId="{4A61A06D-602F-49F0-BBB6-455606AA53D0}">
      <dgm:prSet/>
      <dgm:spPr/>
      <dgm:t>
        <a:bodyPr/>
        <a:lstStyle/>
        <a:p>
          <a:endParaRPr lang="en-US"/>
        </a:p>
      </dgm:t>
    </dgm:pt>
    <dgm:pt modelId="{8D9098F1-3415-4624-98F4-EDE880D831F4}" type="sibTrans" cxnId="{4A61A06D-602F-49F0-BBB6-455606AA53D0}">
      <dgm:prSet/>
      <dgm:spPr/>
      <dgm:t>
        <a:bodyPr/>
        <a:lstStyle/>
        <a:p>
          <a:endParaRPr lang="en-US"/>
        </a:p>
      </dgm:t>
    </dgm:pt>
    <dgm:pt modelId="{E109744C-8C0D-4888-AFB9-18B3FFF6A197}">
      <dgm:prSet/>
      <dgm:spPr/>
      <dgm:t>
        <a:bodyPr/>
        <a:lstStyle/>
        <a:p>
          <a:endParaRPr lang="en-US" dirty="0"/>
        </a:p>
      </dgm:t>
    </dgm:pt>
    <dgm:pt modelId="{692A9B29-440B-47FA-B210-D70612DEF514}" type="parTrans" cxnId="{1835B9D8-89A5-426F-88C9-F66202223DAF}">
      <dgm:prSet/>
      <dgm:spPr/>
      <dgm:t>
        <a:bodyPr/>
        <a:lstStyle/>
        <a:p>
          <a:endParaRPr lang="en-US"/>
        </a:p>
      </dgm:t>
    </dgm:pt>
    <dgm:pt modelId="{5B3231C2-514D-4399-88E3-CBAB0EE8D51C}" type="sibTrans" cxnId="{1835B9D8-89A5-426F-88C9-F66202223DAF}">
      <dgm:prSet/>
      <dgm:spPr/>
      <dgm:t>
        <a:bodyPr/>
        <a:lstStyle/>
        <a:p>
          <a:endParaRPr lang="en-US"/>
        </a:p>
      </dgm:t>
    </dgm:pt>
    <dgm:pt modelId="{9825E9CD-46ED-4D8F-96E7-58431D34D808}">
      <dgm:prSet/>
      <dgm:spPr/>
      <dgm:t>
        <a:bodyPr/>
        <a:lstStyle/>
        <a:p>
          <a:endParaRPr lang="en-US" dirty="0"/>
        </a:p>
      </dgm:t>
    </dgm:pt>
    <dgm:pt modelId="{A8AC1BB2-9E4C-46A0-97F2-AE758101BC8A}" type="parTrans" cxnId="{EB539183-EB14-434A-8805-F80F8E307A77}">
      <dgm:prSet/>
      <dgm:spPr/>
      <dgm:t>
        <a:bodyPr/>
        <a:lstStyle/>
        <a:p>
          <a:endParaRPr lang="en-US"/>
        </a:p>
      </dgm:t>
    </dgm:pt>
    <dgm:pt modelId="{B747044C-849A-497A-BDAF-181172EEC225}" type="sibTrans" cxnId="{EB539183-EB14-434A-8805-F80F8E307A77}">
      <dgm:prSet/>
      <dgm:spPr/>
      <dgm:t>
        <a:bodyPr/>
        <a:lstStyle/>
        <a:p>
          <a:endParaRPr lang="en-US"/>
        </a:p>
      </dgm:t>
    </dgm:pt>
    <dgm:pt modelId="{A30E39F1-3BC8-4BDE-91B3-AEA023A589EB}" type="pres">
      <dgm:prSet presAssocID="{8D599852-7D7E-44F7-89F2-3502375738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797465-8F4F-4ECB-8C69-4E466DB5E281}" type="pres">
      <dgm:prSet presAssocID="{ECF88065-1B99-4411-BE81-A6D6AC943568}" presName="composite" presStyleCnt="0"/>
      <dgm:spPr/>
    </dgm:pt>
    <dgm:pt modelId="{0E0F1AE9-9CD9-41AB-A0C3-C0712395D99C}" type="pres">
      <dgm:prSet presAssocID="{ECF88065-1B99-4411-BE81-A6D6AC94356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2A2AE-8543-4F8C-A3BA-DE193B7DFC9F}" type="pres">
      <dgm:prSet presAssocID="{ECF88065-1B99-4411-BE81-A6D6AC94356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FC012-6AB7-4817-B99A-B972656D8753}" type="pres">
      <dgm:prSet presAssocID="{03790146-8A61-417B-9D68-E09AF08BE754}" presName="space" presStyleCnt="0"/>
      <dgm:spPr/>
    </dgm:pt>
    <dgm:pt modelId="{FF0A294D-36E0-4169-9195-D12A238CE99C}" type="pres">
      <dgm:prSet presAssocID="{61BE1931-18B3-468A-A541-FE95F3E1C4BB}" presName="composite" presStyleCnt="0"/>
      <dgm:spPr/>
    </dgm:pt>
    <dgm:pt modelId="{0B781CAC-F1D9-4E08-A3B6-F8DA9053A45B}" type="pres">
      <dgm:prSet presAssocID="{61BE1931-18B3-468A-A541-FE95F3E1C4B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321BD-9E03-4E7B-B3F4-6D5EE18C15B3}" type="pres">
      <dgm:prSet presAssocID="{61BE1931-18B3-468A-A541-FE95F3E1C4B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96E69-400A-4E90-879B-E46304228533}" type="pres">
      <dgm:prSet presAssocID="{E56473E3-CB69-45B6-9140-B37FCB292228}" presName="space" presStyleCnt="0"/>
      <dgm:spPr/>
    </dgm:pt>
    <dgm:pt modelId="{56D5BE94-75C9-4116-AD7F-C34907D49F79}" type="pres">
      <dgm:prSet presAssocID="{6558CCB7-5DD4-497C-8D74-B1A73864C6A3}" presName="composite" presStyleCnt="0"/>
      <dgm:spPr/>
    </dgm:pt>
    <dgm:pt modelId="{C33D2071-4284-4F77-B938-EF6D23846E56}" type="pres">
      <dgm:prSet presAssocID="{6558CCB7-5DD4-497C-8D74-B1A73864C6A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81153-806F-4909-A543-4CE563651E67}" type="pres">
      <dgm:prSet presAssocID="{6558CCB7-5DD4-497C-8D74-B1A73864C6A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AB8D78-63A7-4B82-B726-31D54660CA29}" srcId="{61BE1931-18B3-468A-A541-FE95F3E1C4BB}" destId="{F2BC3015-FF73-473B-B719-647CACEDC730}" srcOrd="4" destOrd="0" parTransId="{82162ED3-0192-432B-B6BB-4477CA96ADE7}" sibTransId="{4A7DD2F0-7489-42EF-BF34-267FC1939CEC}"/>
    <dgm:cxn modelId="{3095E5CE-4847-4DCA-9DF8-93E799CA23DD}" type="presOf" srcId="{8D599852-7D7E-44F7-89F2-3502375738BD}" destId="{A30E39F1-3BC8-4BDE-91B3-AEA023A589EB}" srcOrd="0" destOrd="0" presId="urn:microsoft.com/office/officeart/2005/8/layout/hList1"/>
    <dgm:cxn modelId="{D57A2A8E-4B89-4B4D-8715-AAEFFDE42C6A}" type="presOf" srcId="{FA5770F7-E5FD-40F0-92B5-639F86BAC349}" destId="{B842A2AE-8543-4F8C-A3BA-DE193B7DFC9F}" srcOrd="0" destOrd="2" presId="urn:microsoft.com/office/officeart/2005/8/layout/hList1"/>
    <dgm:cxn modelId="{0E1322EC-48B0-4DB3-8751-FA6709B125CA}" srcId="{8D599852-7D7E-44F7-89F2-3502375738BD}" destId="{6558CCB7-5DD4-497C-8D74-B1A73864C6A3}" srcOrd="2" destOrd="0" parTransId="{AB5FBBA7-5CDD-4D97-BEA2-76B915543D28}" sibTransId="{0529F98C-30F1-4F3D-8463-51561F355261}"/>
    <dgm:cxn modelId="{268908A4-0737-4C19-999B-12E2C6ABEBFC}" srcId="{61BE1931-18B3-468A-A541-FE95F3E1C4BB}" destId="{BC5C3327-F7B7-43D5-A9E2-5F049546DF8A}" srcOrd="0" destOrd="0" parTransId="{4ED2CBD9-E780-4B17-918F-3B92AB9F3E2F}" sibTransId="{AD43F0CD-3440-44C5-9156-BDD4240BE7F9}"/>
    <dgm:cxn modelId="{33D6FCC5-FB38-4181-9282-D31F68347E05}" srcId="{ECF88065-1B99-4411-BE81-A6D6AC943568}" destId="{592A7B59-815E-45F5-BAE5-52D64E780DA5}" srcOrd="4" destOrd="0" parTransId="{1AB60391-B415-4ED7-B866-FF4D2412FB30}" sibTransId="{CFAB7788-CB65-4BF2-BAA2-84217C2B4BBF}"/>
    <dgm:cxn modelId="{EB539183-EB14-434A-8805-F80F8E307A77}" srcId="{ECF88065-1B99-4411-BE81-A6D6AC943568}" destId="{9825E9CD-46ED-4D8F-96E7-58431D34D808}" srcOrd="3" destOrd="0" parTransId="{A8AC1BB2-9E4C-46A0-97F2-AE758101BC8A}" sibTransId="{B747044C-849A-497A-BDAF-181172EEC225}"/>
    <dgm:cxn modelId="{FCBC1951-5AFE-4799-892E-2AC5D974902C}" srcId="{8D599852-7D7E-44F7-89F2-3502375738BD}" destId="{ECF88065-1B99-4411-BE81-A6D6AC943568}" srcOrd="0" destOrd="0" parTransId="{DB00E56C-D47A-453B-A279-22EAE8D21156}" sibTransId="{03790146-8A61-417B-9D68-E09AF08BE754}"/>
    <dgm:cxn modelId="{C87FF0FD-E48C-4A33-B353-9AD2472D1517}" type="presOf" srcId="{21C863C7-04DA-4908-95DC-A0AB454A1C53}" destId="{64A81153-806F-4909-A543-4CE563651E67}" srcOrd="0" destOrd="0" presId="urn:microsoft.com/office/officeart/2005/8/layout/hList1"/>
    <dgm:cxn modelId="{4A61A06D-602F-49F0-BBB6-455606AA53D0}" srcId="{61BE1931-18B3-468A-A541-FE95F3E1C4BB}" destId="{5730C943-B6D7-460D-A813-2C032D424E2B}" srcOrd="2" destOrd="0" parTransId="{BF237FE9-2539-4BD4-BB41-ABB3DDAE25A1}" sibTransId="{8D9098F1-3415-4624-98F4-EDE880D831F4}"/>
    <dgm:cxn modelId="{39CB5BBB-8822-4EE2-9E62-A1FF51091924}" type="presOf" srcId="{FAE97EC4-A256-4555-862F-2AFE83EBC7B7}" destId="{B842A2AE-8543-4F8C-A3BA-DE193B7DFC9F}" srcOrd="0" destOrd="0" presId="urn:microsoft.com/office/officeart/2005/8/layout/hList1"/>
    <dgm:cxn modelId="{168D064A-16B1-4A4A-8B70-D1C096E8D837}" type="presOf" srcId="{6558CCB7-5DD4-497C-8D74-B1A73864C6A3}" destId="{C33D2071-4284-4F77-B938-EF6D23846E56}" srcOrd="0" destOrd="0" presId="urn:microsoft.com/office/officeart/2005/8/layout/hList1"/>
    <dgm:cxn modelId="{D1BC4C93-366F-4EF8-980E-35CE69ADE7D9}" type="presOf" srcId="{592A7B59-815E-45F5-BAE5-52D64E780DA5}" destId="{B842A2AE-8543-4F8C-A3BA-DE193B7DFC9F}" srcOrd="0" destOrd="4" presId="urn:microsoft.com/office/officeart/2005/8/layout/hList1"/>
    <dgm:cxn modelId="{7EA27C46-119E-4D45-B589-78A042DA9B65}" type="presOf" srcId="{9825E9CD-46ED-4D8F-96E7-58431D34D808}" destId="{B842A2AE-8543-4F8C-A3BA-DE193B7DFC9F}" srcOrd="0" destOrd="3" presId="urn:microsoft.com/office/officeart/2005/8/layout/hList1"/>
    <dgm:cxn modelId="{20E556DE-F032-4839-B564-832244B329DD}" type="presOf" srcId="{E109744C-8C0D-4888-AFB9-18B3FFF6A197}" destId="{B842A2AE-8543-4F8C-A3BA-DE193B7DFC9F}" srcOrd="0" destOrd="1" presId="urn:microsoft.com/office/officeart/2005/8/layout/hList1"/>
    <dgm:cxn modelId="{8F35D75E-48BA-4FFB-9B1A-019FAAE64901}" srcId="{ECF88065-1B99-4411-BE81-A6D6AC943568}" destId="{FA5770F7-E5FD-40F0-92B5-639F86BAC349}" srcOrd="2" destOrd="0" parTransId="{B7C0AD5B-A35E-410E-85CB-FBE698369E28}" sibTransId="{5A30AFD3-DE06-4244-8D2A-562BD3381270}"/>
    <dgm:cxn modelId="{DACCBBD1-89C8-4869-AB5B-C041ED0D9CCD}" srcId="{61BE1931-18B3-468A-A541-FE95F3E1C4BB}" destId="{BDE238E8-5032-477D-A62E-9501AFAF1197}" srcOrd="3" destOrd="0" parTransId="{AD5E3F34-EB79-4070-8089-50E999DE83CC}" sibTransId="{9F461630-EB89-4917-A169-9111ADD5D1ED}"/>
    <dgm:cxn modelId="{DEF2357A-6636-4836-8B6C-5BA5B3A51F3C}" type="presOf" srcId="{61BE1931-18B3-468A-A541-FE95F3E1C4BB}" destId="{0B781CAC-F1D9-4E08-A3B6-F8DA9053A45B}" srcOrd="0" destOrd="0" presId="urn:microsoft.com/office/officeart/2005/8/layout/hList1"/>
    <dgm:cxn modelId="{FD3491C5-3D29-49B2-A7CF-28C07BF70DF6}" type="presOf" srcId="{5730C943-B6D7-460D-A813-2C032D424E2B}" destId="{9C9321BD-9E03-4E7B-B3F4-6D5EE18C15B3}" srcOrd="0" destOrd="2" presId="urn:microsoft.com/office/officeart/2005/8/layout/hList1"/>
    <dgm:cxn modelId="{90551B77-5579-483D-BA57-EF0764001371}" type="presOf" srcId="{F2BC3015-FF73-473B-B719-647CACEDC730}" destId="{9C9321BD-9E03-4E7B-B3F4-6D5EE18C15B3}" srcOrd="0" destOrd="4" presId="urn:microsoft.com/office/officeart/2005/8/layout/hList1"/>
    <dgm:cxn modelId="{B9FF08A2-51EE-4DCB-ADFF-C38505CE0477}" srcId="{6558CCB7-5DD4-497C-8D74-B1A73864C6A3}" destId="{21C863C7-04DA-4908-95DC-A0AB454A1C53}" srcOrd="0" destOrd="0" parTransId="{36DDC94C-BBB8-428B-BF0C-5A89B43F47C7}" sibTransId="{1F2230E3-1017-449C-8A36-FD7661734934}"/>
    <dgm:cxn modelId="{DB5417CB-B93A-43CF-967F-C69D6AD8101E}" srcId="{8D599852-7D7E-44F7-89F2-3502375738BD}" destId="{61BE1931-18B3-468A-A541-FE95F3E1C4BB}" srcOrd="1" destOrd="0" parTransId="{FA223A6C-37BB-4E71-9D7E-CEB5FEBE07F7}" sibTransId="{E56473E3-CB69-45B6-9140-B37FCB292228}"/>
    <dgm:cxn modelId="{9ED56126-75E9-40E8-8A07-4DCCCFB7855C}" srcId="{61BE1931-18B3-468A-A541-FE95F3E1C4BB}" destId="{58717CE6-1340-47A5-8BF3-AA185DC54D82}" srcOrd="1" destOrd="0" parTransId="{E5FF9415-80FF-41CC-811B-2E01130717E2}" sibTransId="{8D4805D6-A10A-4E7D-B012-1D9932CD24D0}"/>
    <dgm:cxn modelId="{1B1BB44B-D7E6-4FF6-8F75-89EF2B53BCF1}" type="presOf" srcId="{ECF88065-1B99-4411-BE81-A6D6AC943568}" destId="{0E0F1AE9-9CD9-41AB-A0C3-C0712395D99C}" srcOrd="0" destOrd="0" presId="urn:microsoft.com/office/officeart/2005/8/layout/hList1"/>
    <dgm:cxn modelId="{A2EC1455-4043-4A62-B547-9043E9B258AC}" srcId="{ECF88065-1B99-4411-BE81-A6D6AC943568}" destId="{FAE97EC4-A256-4555-862F-2AFE83EBC7B7}" srcOrd="0" destOrd="0" parTransId="{A783FF4E-407B-42B3-9515-81F6539417F1}" sibTransId="{F837BC05-85DD-403F-95C7-731A2C849546}"/>
    <dgm:cxn modelId="{1835B9D8-89A5-426F-88C9-F66202223DAF}" srcId="{ECF88065-1B99-4411-BE81-A6D6AC943568}" destId="{E109744C-8C0D-4888-AFB9-18B3FFF6A197}" srcOrd="1" destOrd="0" parTransId="{692A9B29-440B-47FA-B210-D70612DEF514}" sibTransId="{5B3231C2-514D-4399-88E3-CBAB0EE8D51C}"/>
    <dgm:cxn modelId="{66777F75-F440-44F4-A796-5B61777A346A}" type="presOf" srcId="{BC5C3327-F7B7-43D5-A9E2-5F049546DF8A}" destId="{9C9321BD-9E03-4E7B-B3F4-6D5EE18C15B3}" srcOrd="0" destOrd="0" presId="urn:microsoft.com/office/officeart/2005/8/layout/hList1"/>
    <dgm:cxn modelId="{10FFC28C-A83C-4B09-9098-3AEAAA25F5E7}" type="presOf" srcId="{BDE238E8-5032-477D-A62E-9501AFAF1197}" destId="{9C9321BD-9E03-4E7B-B3F4-6D5EE18C15B3}" srcOrd="0" destOrd="3" presId="urn:microsoft.com/office/officeart/2005/8/layout/hList1"/>
    <dgm:cxn modelId="{F125CE29-2CEB-4FA0-8655-F566343FE3EE}" type="presOf" srcId="{58717CE6-1340-47A5-8BF3-AA185DC54D82}" destId="{9C9321BD-9E03-4E7B-B3F4-6D5EE18C15B3}" srcOrd="0" destOrd="1" presId="urn:microsoft.com/office/officeart/2005/8/layout/hList1"/>
    <dgm:cxn modelId="{FA05C1A5-7461-46B7-ADC6-BAA87D148B97}" type="presParOf" srcId="{A30E39F1-3BC8-4BDE-91B3-AEA023A589EB}" destId="{20797465-8F4F-4ECB-8C69-4E466DB5E281}" srcOrd="0" destOrd="0" presId="urn:microsoft.com/office/officeart/2005/8/layout/hList1"/>
    <dgm:cxn modelId="{CE2B90C1-F109-49A7-9BD8-5367A25308A0}" type="presParOf" srcId="{20797465-8F4F-4ECB-8C69-4E466DB5E281}" destId="{0E0F1AE9-9CD9-41AB-A0C3-C0712395D99C}" srcOrd="0" destOrd="0" presId="urn:microsoft.com/office/officeart/2005/8/layout/hList1"/>
    <dgm:cxn modelId="{42AE92AE-4800-41C0-B771-0EFFF2F5CF97}" type="presParOf" srcId="{20797465-8F4F-4ECB-8C69-4E466DB5E281}" destId="{B842A2AE-8543-4F8C-A3BA-DE193B7DFC9F}" srcOrd="1" destOrd="0" presId="urn:microsoft.com/office/officeart/2005/8/layout/hList1"/>
    <dgm:cxn modelId="{269E6AD0-94CC-4C0A-8807-D6ECD58D67ED}" type="presParOf" srcId="{A30E39F1-3BC8-4BDE-91B3-AEA023A589EB}" destId="{3D8FC012-6AB7-4817-B99A-B972656D8753}" srcOrd="1" destOrd="0" presId="urn:microsoft.com/office/officeart/2005/8/layout/hList1"/>
    <dgm:cxn modelId="{B21AAE32-23A3-43F1-9C61-EF377F4A553F}" type="presParOf" srcId="{A30E39F1-3BC8-4BDE-91B3-AEA023A589EB}" destId="{FF0A294D-36E0-4169-9195-D12A238CE99C}" srcOrd="2" destOrd="0" presId="urn:microsoft.com/office/officeart/2005/8/layout/hList1"/>
    <dgm:cxn modelId="{680845F4-FAD3-4FBE-BDFC-65E670FDE5F4}" type="presParOf" srcId="{FF0A294D-36E0-4169-9195-D12A238CE99C}" destId="{0B781CAC-F1D9-4E08-A3B6-F8DA9053A45B}" srcOrd="0" destOrd="0" presId="urn:microsoft.com/office/officeart/2005/8/layout/hList1"/>
    <dgm:cxn modelId="{8EB84511-2B78-4E96-AA6B-112FAF766622}" type="presParOf" srcId="{FF0A294D-36E0-4169-9195-D12A238CE99C}" destId="{9C9321BD-9E03-4E7B-B3F4-6D5EE18C15B3}" srcOrd="1" destOrd="0" presId="urn:microsoft.com/office/officeart/2005/8/layout/hList1"/>
    <dgm:cxn modelId="{BA66549B-7B96-4863-B14E-016D031E1B38}" type="presParOf" srcId="{A30E39F1-3BC8-4BDE-91B3-AEA023A589EB}" destId="{CCE96E69-400A-4E90-879B-E46304228533}" srcOrd="3" destOrd="0" presId="urn:microsoft.com/office/officeart/2005/8/layout/hList1"/>
    <dgm:cxn modelId="{68EF2AFB-018C-41FA-B817-D7F5BAF7344B}" type="presParOf" srcId="{A30E39F1-3BC8-4BDE-91B3-AEA023A589EB}" destId="{56D5BE94-75C9-4116-AD7F-C34907D49F79}" srcOrd="4" destOrd="0" presId="urn:microsoft.com/office/officeart/2005/8/layout/hList1"/>
    <dgm:cxn modelId="{CED10944-94E0-4DB8-9170-D6C1241D4DCF}" type="presParOf" srcId="{56D5BE94-75C9-4116-AD7F-C34907D49F79}" destId="{C33D2071-4284-4F77-B938-EF6D23846E56}" srcOrd="0" destOrd="0" presId="urn:microsoft.com/office/officeart/2005/8/layout/hList1"/>
    <dgm:cxn modelId="{F35E0F77-8F46-403C-9AF0-023545575B9B}" type="presParOf" srcId="{56D5BE94-75C9-4116-AD7F-C34907D49F79}" destId="{64A81153-806F-4909-A543-4CE563651E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99852-7D7E-44F7-89F2-3502375738B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F88065-1B99-4411-BE81-A6D6AC943568}">
      <dgm:prSet phldrT="[Text]" custT="1"/>
      <dgm:spPr/>
      <dgm:t>
        <a:bodyPr/>
        <a:lstStyle/>
        <a:p>
          <a:r>
            <a:rPr lang="en-US" sz="1600" b="1" dirty="0" smtClean="0">
              <a:latin typeface="+mn-lt"/>
            </a:rPr>
            <a:t>Good News</a:t>
          </a:r>
          <a:endParaRPr lang="en-US" sz="1600" dirty="0">
            <a:latin typeface="+mn-lt"/>
          </a:endParaRPr>
        </a:p>
      </dgm:t>
    </dgm:pt>
    <dgm:pt modelId="{DB00E56C-D47A-453B-A279-22EAE8D21156}" type="parTrans" cxnId="{FCBC1951-5AFE-4799-892E-2AC5D974902C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03790146-8A61-417B-9D68-E09AF08BE754}" type="sibTrans" cxnId="{FCBC1951-5AFE-4799-892E-2AC5D974902C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FAE97EC4-A256-4555-862F-2AFE83EBC7B7}">
      <dgm:prSet phldrT="[Text]" custT="1"/>
      <dgm:spPr/>
      <dgm:t>
        <a:bodyPr/>
        <a:lstStyle/>
        <a:p>
          <a:r>
            <a:rPr lang="en-US" sz="1400" dirty="0" smtClean="0">
              <a:latin typeface="+mn-lt"/>
              <a:ea typeface="Calibri"/>
              <a:cs typeface="Times New Roman"/>
            </a:rPr>
            <a:t>Continued best practices for CARE customer retention</a:t>
          </a:r>
          <a:endParaRPr lang="en-US" sz="1400" dirty="0">
            <a:latin typeface="+mn-lt"/>
          </a:endParaRPr>
        </a:p>
      </dgm:t>
    </dgm:pt>
    <dgm:pt modelId="{A783FF4E-407B-42B3-9515-81F6539417F1}" type="parTrans" cxnId="{A2EC1455-4043-4A62-B547-9043E9B258AC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F837BC05-85DD-403F-95C7-731A2C849546}" type="sibTrans" cxnId="{A2EC1455-4043-4A62-B547-9043E9B258AC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4838F481-8EA4-4A05-9CEB-56312AE0C0C2}">
      <dgm:prSet phldrT="[Text]" custT="1"/>
      <dgm:spPr/>
      <dgm:t>
        <a:bodyPr/>
        <a:lstStyle/>
        <a:p>
          <a:r>
            <a:rPr lang="en-US" sz="1400" dirty="0" smtClean="0">
              <a:latin typeface="+mn-lt"/>
            </a:rPr>
            <a:t>Continued internal and external leveraging with GAF, LIHEAP, SCG ESAP, and SCE CARE Program</a:t>
          </a:r>
          <a:endParaRPr lang="en-US" sz="1400" dirty="0">
            <a:latin typeface="+mn-lt"/>
          </a:endParaRPr>
        </a:p>
      </dgm:t>
    </dgm:pt>
    <dgm:pt modelId="{CF7A2926-1EC3-4CA0-88FD-6A11B8CF31F0}" type="parTrans" cxnId="{72301696-6268-4B8F-8B09-D05C652EF304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1FC45DD2-356B-488D-918A-F9058EA44201}" type="sibTrans" cxnId="{72301696-6268-4B8F-8B09-D05C652EF304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1BE1931-18B3-468A-A541-FE95F3E1C4BB}">
      <dgm:prSet phldrT="[Text]" custT="1"/>
      <dgm:spPr/>
      <dgm:t>
        <a:bodyPr/>
        <a:lstStyle/>
        <a:p>
          <a:r>
            <a:rPr lang="en-US" sz="1600" b="1" dirty="0" smtClean="0">
              <a:latin typeface="+mn-lt"/>
            </a:rPr>
            <a:t>Positive Program Developments </a:t>
          </a:r>
          <a:endParaRPr lang="en-US" sz="1600" dirty="0">
            <a:latin typeface="+mn-lt"/>
          </a:endParaRPr>
        </a:p>
      </dgm:t>
    </dgm:pt>
    <dgm:pt modelId="{FA223A6C-37BB-4E71-9D7E-CEB5FEBE07F7}" type="parTrans" cxnId="{DB5417CB-B93A-43CF-967F-C69D6AD8101E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E56473E3-CB69-45B6-9140-B37FCB292228}" type="sibTrans" cxnId="{DB5417CB-B93A-43CF-967F-C69D6AD8101E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BC5C3327-F7B7-43D5-A9E2-5F049546DF8A}">
      <dgm:prSet phldrT="[Text]" custT="1"/>
      <dgm:spPr/>
      <dgm:t>
        <a:bodyPr/>
        <a:lstStyle/>
        <a:p>
          <a:r>
            <a:rPr lang="en-US" sz="1400" dirty="0" smtClean="0">
              <a:latin typeface="+mn-lt"/>
            </a:rPr>
            <a:t>Redesign of the SCG website for mobile-friendly access </a:t>
          </a:r>
          <a:endParaRPr lang="en-US" sz="1400" dirty="0">
            <a:latin typeface="+mn-lt"/>
          </a:endParaRPr>
        </a:p>
      </dgm:t>
    </dgm:pt>
    <dgm:pt modelId="{4ED2CBD9-E780-4B17-918F-3B92AB9F3E2F}" type="parTrans" cxnId="{268908A4-0737-4C19-999B-12E2C6ABEBFC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AD43F0CD-3440-44C5-9156-BDD4240BE7F9}" type="sibTrans" cxnId="{268908A4-0737-4C19-999B-12E2C6ABEBFC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6558CCB7-5DD4-497C-8D74-B1A73864C6A3}">
      <dgm:prSet phldrT="[Text]" custT="1"/>
      <dgm:spPr/>
      <dgm:t>
        <a:bodyPr/>
        <a:lstStyle/>
        <a:p>
          <a:r>
            <a:rPr lang="en-US" sz="1600" b="1" dirty="0" smtClean="0">
              <a:latin typeface="+mn-lt"/>
            </a:rPr>
            <a:t>Areas Requiring Improvement</a:t>
          </a:r>
          <a:endParaRPr lang="en-US" sz="1600" dirty="0">
            <a:latin typeface="+mn-lt"/>
          </a:endParaRPr>
        </a:p>
      </dgm:t>
    </dgm:pt>
    <dgm:pt modelId="{AB5FBBA7-5CDD-4D97-BEA2-76B915543D28}" type="parTrans" cxnId="{0E1322EC-48B0-4DB3-8751-FA6709B125CA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0529F98C-30F1-4F3D-8463-51561F355261}" type="sibTrans" cxnId="{0E1322EC-48B0-4DB3-8751-FA6709B125CA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21C863C7-04DA-4908-95DC-A0AB454A1C53}">
      <dgm:prSet phldrT="[Text]" custT="1"/>
      <dgm:spPr/>
      <dgm:t>
        <a:bodyPr/>
        <a:lstStyle/>
        <a:p>
          <a:r>
            <a:rPr lang="en-US" sz="1400" dirty="0" smtClean="0"/>
            <a:t>CARE penetration is at 82%</a:t>
          </a:r>
          <a:endParaRPr lang="en-US" sz="1400" dirty="0">
            <a:latin typeface="+mn-lt"/>
          </a:endParaRPr>
        </a:p>
      </dgm:t>
    </dgm:pt>
    <dgm:pt modelId="{36DDC94C-BBB8-428B-BF0C-5A89B43F47C7}" type="parTrans" cxnId="{B9FF08A2-51EE-4DCB-ADFF-C38505CE0477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1F2230E3-1017-449C-8A36-FD7661734934}" type="sibTrans" cxnId="{B9FF08A2-51EE-4DCB-ADFF-C38505CE0477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DCC61A52-777B-433E-8A70-137322D1D435}">
      <dgm:prSet phldrT="[Text]" custT="1"/>
      <dgm:spPr/>
      <dgm:t>
        <a:bodyPr/>
        <a:lstStyle/>
        <a:p>
          <a:r>
            <a:rPr lang="en-US" sz="1400" dirty="0" smtClean="0">
              <a:latin typeface="+mn-lt"/>
            </a:rPr>
            <a:t> Mobile-friendly CARE application will allow for ease of enrollment</a:t>
          </a:r>
          <a:endParaRPr lang="en-US" sz="1400" dirty="0">
            <a:latin typeface="+mn-lt"/>
          </a:endParaRPr>
        </a:p>
      </dgm:t>
    </dgm:pt>
    <dgm:pt modelId="{5FC32162-1756-4873-BAFB-1C07B6846B0C}" type="parTrans" cxnId="{B26A4C82-E0A1-49CE-8C16-72EA939DC00F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D144D4E1-DAC8-40E8-BD49-BA16EC93D779}" type="sibTrans" cxnId="{B26A4C82-E0A1-49CE-8C16-72EA939DC00F}">
      <dgm:prSet/>
      <dgm:spPr/>
      <dgm:t>
        <a:bodyPr/>
        <a:lstStyle/>
        <a:p>
          <a:endParaRPr lang="en-US" sz="1600">
            <a:latin typeface="+mn-lt"/>
          </a:endParaRPr>
        </a:p>
      </dgm:t>
    </dgm:pt>
    <dgm:pt modelId="{1ADDB5E9-2F6B-4A17-8340-524B382AD5B5}">
      <dgm:prSet custT="1"/>
      <dgm:spPr/>
      <dgm:t>
        <a:bodyPr/>
        <a:lstStyle/>
        <a:p>
          <a:endParaRPr lang="en-US" sz="1400" dirty="0">
            <a:latin typeface="+mn-lt"/>
          </a:endParaRPr>
        </a:p>
      </dgm:t>
    </dgm:pt>
    <dgm:pt modelId="{A9F338FA-A8E6-43ED-A031-D0D7753A3095}" type="parTrans" cxnId="{8A461E3E-7557-440E-A37D-492F8456BF64}">
      <dgm:prSet/>
      <dgm:spPr/>
      <dgm:t>
        <a:bodyPr/>
        <a:lstStyle/>
        <a:p>
          <a:endParaRPr lang="en-US"/>
        </a:p>
      </dgm:t>
    </dgm:pt>
    <dgm:pt modelId="{3A5E4C38-427D-4E3F-8DF2-4253668BB804}" type="sibTrans" cxnId="{8A461E3E-7557-440E-A37D-492F8456BF64}">
      <dgm:prSet/>
      <dgm:spPr/>
      <dgm:t>
        <a:bodyPr/>
        <a:lstStyle/>
        <a:p>
          <a:endParaRPr lang="en-US"/>
        </a:p>
      </dgm:t>
    </dgm:pt>
    <dgm:pt modelId="{01175030-EE54-40C4-AFC6-B8DF6C89FD62}">
      <dgm:prSet phldrT="[Text]" custT="1"/>
      <dgm:spPr/>
      <dgm:t>
        <a:bodyPr/>
        <a:lstStyle/>
        <a:p>
          <a:r>
            <a:rPr lang="en-US" sz="1400" dirty="0" smtClean="0">
              <a:latin typeface="+mn-lt"/>
            </a:rPr>
            <a:t>Automation of data sharing with PG&amp;E</a:t>
          </a:r>
          <a:endParaRPr lang="en-US" sz="1400" dirty="0">
            <a:latin typeface="+mn-lt"/>
          </a:endParaRPr>
        </a:p>
      </dgm:t>
    </dgm:pt>
    <dgm:pt modelId="{479BEF7E-F223-4B3B-A496-767DB2743ED5}" type="parTrans" cxnId="{535173B9-25E3-43B8-9F5A-D18DFD5CAF69}">
      <dgm:prSet/>
      <dgm:spPr/>
      <dgm:t>
        <a:bodyPr/>
        <a:lstStyle/>
        <a:p>
          <a:endParaRPr lang="en-US"/>
        </a:p>
      </dgm:t>
    </dgm:pt>
    <dgm:pt modelId="{8BCE9BA7-C0EC-4051-955D-980E7ABB9226}" type="sibTrans" cxnId="{535173B9-25E3-43B8-9F5A-D18DFD5CAF69}">
      <dgm:prSet/>
      <dgm:spPr/>
      <dgm:t>
        <a:bodyPr/>
        <a:lstStyle/>
        <a:p>
          <a:endParaRPr lang="en-US"/>
        </a:p>
      </dgm:t>
    </dgm:pt>
    <dgm:pt modelId="{A5CFC942-7793-454B-944B-AED1BD4FD923}">
      <dgm:prSet custT="1"/>
      <dgm:spPr/>
      <dgm:t>
        <a:bodyPr/>
        <a:lstStyle/>
        <a:p>
          <a:endParaRPr lang="en-US" sz="1600" dirty="0">
            <a:latin typeface="+mn-lt"/>
          </a:endParaRPr>
        </a:p>
      </dgm:t>
    </dgm:pt>
    <dgm:pt modelId="{443742FB-A2BB-4EE7-B52E-6BACA713B875}" type="parTrans" cxnId="{D864A470-FFF1-464A-B32C-48ACCF69EA22}">
      <dgm:prSet/>
      <dgm:spPr/>
      <dgm:t>
        <a:bodyPr/>
        <a:lstStyle/>
        <a:p>
          <a:endParaRPr lang="en-US"/>
        </a:p>
      </dgm:t>
    </dgm:pt>
    <dgm:pt modelId="{4DC8A635-AF5A-40D6-89DC-BAD60E92D77F}" type="sibTrans" cxnId="{D864A470-FFF1-464A-B32C-48ACCF69EA22}">
      <dgm:prSet/>
      <dgm:spPr/>
      <dgm:t>
        <a:bodyPr/>
        <a:lstStyle/>
        <a:p>
          <a:endParaRPr lang="en-US"/>
        </a:p>
      </dgm:t>
    </dgm:pt>
    <dgm:pt modelId="{E4616B70-EA49-4FCB-9710-76BCD957CE72}">
      <dgm:prSet phldrT="[Text]" custT="1"/>
      <dgm:spPr/>
      <dgm:t>
        <a:bodyPr/>
        <a:lstStyle/>
        <a:p>
          <a:r>
            <a:rPr lang="en-US" sz="1400" dirty="0" smtClean="0">
              <a:latin typeface="+mn-lt"/>
            </a:rPr>
            <a:t>3,400 applications were mailed to mobile home park tenants in August vs a 100 monthly average as a result of the annual enrollment assistance by mobile home park owners </a:t>
          </a:r>
          <a:endParaRPr lang="en-US" sz="1400" dirty="0">
            <a:latin typeface="+mn-lt"/>
          </a:endParaRPr>
        </a:p>
      </dgm:t>
    </dgm:pt>
    <dgm:pt modelId="{B0D60991-6B74-48FD-AEB8-1E358F24394A}" type="parTrans" cxnId="{FDCC7009-E915-4ED8-BE4E-6C2372BF50DA}">
      <dgm:prSet/>
      <dgm:spPr/>
      <dgm:t>
        <a:bodyPr/>
        <a:lstStyle/>
        <a:p>
          <a:endParaRPr lang="en-US"/>
        </a:p>
      </dgm:t>
    </dgm:pt>
    <dgm:pt modelId="{9D1370F4-545E-492A-9CB6-4B2386560F3E}" type="sibTrans" cxnId="{FDCC7009-E915-4ED8-BE4E-6C2372BF50DA}">
      <dgm:prSet/>
      <dgm:spPr/>
      <dgm:t>
        <a:bodyPr/>
        <a:lstStyle/>
        <a:p>
          <a:endParaRPr lang="en-US"/>
        </a:p>
      </dgm:t>
    </dgm:pt>
    <dgm:pt modelId="{05B4C7B0-0AF5-4975-8406-687849FF484C}">
      <dgm:prSet phldrT="[Text]" custT="1"/>
      <dgm:spPr/>
      <dgm:t>
        <a:bodyPr/>
        <a:lstStyle/>
        <a:p>
          <a:r>
            <a:rPr lang="en-US" sz="1400" dirty="0" smtClean="0">
              <a:latin typeface="+mn-lt"/>
            </a:rPr>
            <a:t>Streamline current CARE application process online and in My Account</a:t>
          </a:r>
          <a:endParaRPr lang="en-US" sz="1400" dirty="0">
            <a:latin typeface="+mn-lt"/>
          </a:endParaRPr>
        </a:p>
      </dgm:t>
    </dgm:pt>
    <dgm:pt modelId="{757AD26B-64BD-47F3-B9DD-513562CD916B}" type="parTrans" cxnId="{9E9AD7AB-89CF-4E20-9978-00294BAB4C74}">
      <dgm:prSet/>
      <dgm:spPr/>
      <dgm:t>
        <a:bodyPr/>
        <a:lstStyle/>
        <a:p>
          <a:endParaRPr lang="en-US"/>
        </a:p>
      </dgm:t>
    </dgm:pt>
    <dgm:pt modelId="{16FE9C3F-3D85-4F7B-984E-8ADA17F31144}" type="sibTrans" cxnId="{9E9AD7AB-89CF-4E20-9978-00294BAB4C74}">
      <dgm:prSet/>
      <dgm:spPr/>
      <dgm:t>
        <a:bodyPr/>
        <a:lstStyle/>
        <a:p>
          <a:endParaRPr lang="en-US"/>
        </a:p>
      </dgm:t>
    </dgm:pt>
    <dgm:pt modelId="{2D9F4574-DE95-435E-AE35-8419DF636073}">
      <dgm:prSet phldrT="[Text]" custT="1"/>
      <dgm:spPr/>
      <dgm:t>
        <a:bodyPr/>
        <a:lstStyle/>
        <a:p>
          <a:endParaRPr lang="en-US" sz="1400" dirty="0">
            <a:latin typeface="+mn-lt"/>
          </a:endParaRPr>
        </a:p>
      </dgm:t>
    </dgm:pt>
    <dgm:pt modelId="{5FB6FE8C-0642-4444-93DA-86C10A27CBF8}" type="parTrans" cxnId="{783978E2-DE56-4CD3-8FF4-A4B0B3C6EFAD}">
      <dgm:prSet/>
      <dgm:spPr/>
    </dgm:pt>
    <dgm:pt modelId="{0D18674D-F869-4306-B807-20882040E001}" type="sibTrans" cxnId="{783978E2-DE56-4CD3-8FF4-A4B0B3C6EFAD}">
      <dgm:prSet/>
      <dgm:spPr/>
    </dgm:pt>
    <dgm:pt modelId="{A30E39F1-3BC8-4BDE-91B3-AEA023A589EB}" type="pres">
      <dgm:prSet presAssocID="{8D599852-7D7E-44F7-89F2-3502375738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797465-8F4F-4ECB-8C69-4E466DB5E281}" type="pres">
      <dgm:prSet presAssocID="{ECF88065-1B99-4411-BE81-A6D6AC943568}" presName="composite" presStyleCnt="0"/>
      <dgm:spPr/>
    </dgm:pt>
    <dgm:pt modelId="{0E0F1AE9-9CD9-41AB-A0C3-C0712395D99C}" type="pres">
      <dgm:prSet presAssocID="{ECF88065-1B99-4411-BE81-A6D6AC94356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2A2AE-8543-4F8C-A3BA-DE193B7DFC9F}" type="pres">
      <dgm:prSet presAssocID="{ECF88065-1B99-4411-BE81-A6D6AC94356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FC012-6AB7-4817-B99A-B972656D8753}" type="pres">
      <dgm:prSet presAssocID="{03790146-8A61-417B-9D68-E09AF08BE754}" presName="space" presStyleCnt="0"/>
      <dgm:spPr/>
    </dgm:pt>
    <dgm:pt modelId="{FF0A294D-36E0-4169-9195-D12A238CE99C}" type="pres">
      <dgm:prSet presAssocID="{61BE1931-18B3-468A-A541-FE95F3E1C4BB}" presName="composite" presStyleCnt="0"/>
      <dgm:spPr/>
    </dgm:pt>
    <dgm:pt modelId="{0B781CAC-F1D9-4E08-A3B6-F8DA9053A45B}" type="pres">
      <dgm:prSet presAssocID="{61BE1931-18B3-468A-A541-FE95F3E1C4B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321BD-9E03-4E7B-B3F4-6D5EE18C15B3}" type="pres">
      <dgm:prSet presAssocID="{61BE1931-18B3-468A-A541-FE95F3E1C4BB}" presName="desTx" presStyleLbl="alignAccFollowNode1" presStyleIdx="1" presStyleCnt="3" custLinFactNeighborX="-229" custLinFactNeighborY="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96E69-400A-4E90-879B-E46304228533}" type="pres">
      <dgm:prSet presAssocID="{E56473E3-CB69-45B6-9140-B37FCB292228}" presName="space" presStyleCnt="0"/>
      <dgm:spPr/>
    </dgm:pt>
    <dgm:pt modelId="{56D5BE94-75C9-4116-AD7F-C34907D49F79}" type="pres">
      <dgm:prSet presAssocID="{6558CCB7-5DD4-497C-8D74-B1A73864C6A3}" presName="composite" presStyleCnt="0"/>
      <dgm:spPr/>
    </dgm:pt>
    <dgm:pt modelId="{C33D2071-4284-4F77-B938-EF6D23846E56}" type="pres">
      <dgm:prSet presAssocID="{6558CCB7-5DD4-497C-8D74-B1A73864C6A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81153-806F-4909-A543-4CE563651E67}" type="pres">
      <dgm:prSet presAssocID="{6558CCB7-5DD4-497C-8D74-B1A73864C6A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526414-FDF0-46CC-8C71-2250E42189EB}" type="presOf" srcId="{6558CCB7-5DD4-497C-8D74-B1A73864C6A3}" destId="{C33D2071-4284-4F77-B938-EF6D23846E56}" srcOrd="0" destOrd="0" presId="urn:microsoft.com/office/officeart/2005/8/layout/hList1"/>
    <dgm:cxn modelId="{535173B9-25E3-43B8-9F5A-D18DFD5CAF69}" srcId="{61BE1931-18B3-468A-A541-FE95F3E1C4BB}" destId="{01175030-EE54-40C4-AFC6-B8DF6C89FD62}" srcOrd="2" destOrd="0" parTransId="{479BEF7E-F223-4B3B-A496-767DB2743ED5}" sibTransId="{8BCE9BA7-C0EC-4051-955D-980E7ABB9226}"/>
    <dgm:cxn modelId="{0E1322EC-48B0-4DB3-8751-FA6709B125CA}" srcId="{8D599852-7D7E-44F7-89F2-3502375738BD}" destId="{6558CCB7-5DD4-497C-8D74-B1A73864C6A3}" srcOrd="2" destOrd="0" parTransId="{AB5FBBA7-5CDD-4D97-BEA2-76B915543D28}" sibTransId="{0529F98C-30F1-4F3D-8463-51561F355261}"/>
    <dgm:cxn modelId="{D864A470-FFF1-464A-B32C-48ACCF69EA22}" srcId="{61BE1931-18B3-468A-A541-FE95F3E1C4BB}" destId="{A5CFC942-7793-454B-944B-AED1BD4FD923}" srcOrd="3" destOrd="0" parTransId="{443742FB-A2BB-4EE7-B52E-6BACA713B875}" sibTransId="{4DC8A635-AF5A-40D6-89DC-BAD60E92D77F}"/>
    <dgm:cxn modelId="{268908A4-0737-4C19-999B-12E2C6ABEBFC}" srcId="{61BE1931-18B3-468A-A541-FE95F3E1C4BB}" destId="{BC5C3327-F7B7-43D5-A9E2-5F049546DF8A}" srcOrd="0" destOrd="0" parTransId="{4ED2CBD9-E780-4B17-918F-3B92AB9F3E2F}" sibTransId="{AD43F0CD-3440-44C5-9156-BDD4240BE7F9}"/>
    <dgm:cxn modelId="{B26A4C82-E0A1-49CE-8C16-72EA939DC00F}" srcId="{6558CCB7-5DD4-497C-8D74-B1A73864C6A3}" destId="{DCC61A52-777B-433E-8A70-137322D1D435}" srcOrd="1" destOrd="0" parTransId="{5FC32162-1756-4873-BAFB-1C07B6846B0C}" sibTransId="{D144D4E1-DAC8-40E8-BD49-BA16EC93D779}"/>
    <dgm:cxn modelId="{8220B01B-2B84-4C4D-B00F-0EE3083B1187}" type="presOf" srcId="{1ADDB5E9-2F6B-4A17-8340-524B382AD5B5}" destId="{B842A2AE-8543-4F8C-A3BA-DE193B7DFC9F}" srcOrd="0" destOrd="3" presId="urn:microsoft.com/office/officeart/2005/8/layout/hList1"/>
    <dgm:cxn modelId="{FCBC1951-5AFE-4799-892E-2AC5D974902C}" srcId="{8D599852-7D7E-44F7-89F2-3502375738BD}" destId="{ECF88065-1B99-4411-BE81-A6D6AC943568}" srcOrd="0" destOrd="0" parTransId="{DB00E56C-D47A-453B-A279-22EAE8D21156}" sibTransId="{03790146-8A61-417B-9D68-E09AF08BE754}"/>
    <dgm:cxn modelId="{12A2FE68-2DD2-4351-A283-6E970A43CB60}" type="presOf" srcId="{05B4C7B0-0AF5-4975-8406-687849FF484C}" destId="{64A81153-806F-4909-A543-4CE563651E67}" srcOrd="0" destOrd="2" presId="urn:microsoft.com/office/officeart/2005/8/layout/hList1"/>
    <dgm:cxn modelId="{76541DD0-96DF-4AD5-8D1C-7FD29492E1E4}" type="presOf" srcId="{8D599852-7D7E-44F7-89F2-3502375738BD}" destId="{A30E39F1-3BC8-4BDE-91B3-AEA023A589EB}" srcOrd="0" destOrd="0" presId="urn:microsoft.com/office/officeart/2005/8/layout/hList1"/>
    <dgm:cxn modelId="{4425551B-C787-4A50-B43D-D062768C98F6}" type="presOf" srcId="{FAE97EC4-A256-4555-862F-2AFE83EBC7B7}" destId="{B842A2AE-8543-4F8C-A3BA-DE193B7DFC9F}" srcOrd="0" destOrd="0" presId="urn:microsoft.com/office/officeart/2005/8/layout/hList1"/>
    <dgm:cxn modelId="{11C06267-2E07-40DC-871F-4CF24E066568}" type="presOf" srcId="{DCC61A52-777B-433E-8A70-137322D1D435}" destId="{64A81153-806F-4909-A543-4CE563651E67}" srcOrd="0" destOrd="1" presId="urn:microsoft.com/office/officeart/2005/8/layout/hList1"/>
    <dgm:cxn modelId="{82E97B23-A4F5-4CBF-A98A-40A06612B002}" type="presOf" srcId="{21C863C7-04DA-4908-95DC-A0AB454A1C53}" destId="{64A81153-806F-4909-A543-4CE563651E67}" srcOrd="0" destOrd="0" presId="urn:microsoft.com/office/officeart/2005/8/layout/hList1"/>
    <dgm:cxn modelId="{A1A565A8-C29D-4B21-BAEB-9A972B3789D9}" type="presOf" srcId="{A5CFC942-7793-454B-944B-AED1BD4FD923}" destId="{9C9321BD-9E03-4E7B-B3F4-6D5EE18C15B3}" srcOrd="0" destOrd="3" presId="urn:microsoft.com/office/officeart/2005/8/layout/hList1"/>
    <dgm:cxn modelId="{9AB35D7F-9A2F-43A9-BF38-FA3DBCC9CCE9}" type="presOf" srcId="{E4616B70-EA49-4FCB-9710-76BCD957CE72}" destId="{B842A2AE-8543-4F8C-A3BA-DE193B7DFC9F}" srcOrd="0" destOrd="2" presId="urn:microsoft.com/office/officeart/2005/8/layout/hList1"/>
    <dgm:cxn modelId="{783978E2-DE56-4CD3-8FF4-A4B0B3C6EFAD}" srcId="{61BE1931-18B3-468A-A541-FE95F3E1C4BB}" destId="{2D9F4574-DE95-435E-AE35-8419DF636073}" srcOrd="1" destOrd="0" parTransId="{5FB6FE8C-0642-4444-93DA-86C10A27CBF8}" sibTransId="{0D18674D-F869-4306-B807-20882040E001}"/>
    <dgm:cxn modelId="{8A1AD147-997B-4B67-8F05-95AA02C156BC}" type="presOf" srcId="{61BE1931-18B3-468A-A541-FE95F3E1C4BB}" destId="{0B781CAC-F1D9-4E08-A3B6-F8DA9053A45B}" srcOrd="0" destOrd="0" presId="urn:microsoft.com/office/officeart/2005/8/layout/hList1"/>
    <dgm:cxn modelId="{B9FF08A2-51EE-4DCB-ADFF-C38505CE0477}" srcId="{6558CCB7-5DD4-497C-8D74-B1A73864C6A3}" destId="{21C863C7-04DA-4908-95DC-A0AB454A1C53}" srcOrd="0" destOrd="0" parTransId="{36DDC94C-BBB8-428B-BF0C-5A89B43F47C7}" sibTransId="{1F2230E3-1017-449C-8A36-FD7661734934}"/>
    <dgm:cxn modelId="{72301696-6268-4B8F-8B09-D05C652EF304}" srcId="{ECF88065-1B99-4411-BE81-A6D6AC943568}" destId="{4838F481-8EA4-4A05-9CEB-56312AE0C0C2}" srcOrd="1" destOrd="0" parTransId="{CF7A2926-1EC3-4CA0-88FD-6A11B8CF31F0}" sibTransId="{1FC45DD2-356B-488D-918A-F9058EA44201}"/>
    <dgm:cxn modelId="{C1BFFE9E-AAEF-4ED2-8D95-3ACC284F18AE}" type="presOf" srcId="{01175030-EE54-40C4-AFC6-B8DF6C89FD62}" destId="{9C9321BD-9E03-4E7B-B3F4-6D5EE18C15B3}" srcOrd="0" destOrd="2" presId="urn:microsoft.com/office/officeart/2005/8/layout/hList1"/>
    <dgm:cxn modelId="{DB5417CB-B93A-43CF-967F-C69D6AD8101E}" srcId="{8D599852-7D7E-44F7-89F2-3502375738BD}" destId="{61BE1931-18B3-468A-A541-FE95F3E1C4BB}" srcOrd="1" destOrd="0" parTransId="{FA223A6C-37BB-4E71-9D7E-CEB5FEBE07F7}" sibTransId="{E56473E3-CB69-45B6-9140-B37FCB292228}"/>
    <dgm:cxn modelId="{CCDE3EAC-6073-4B06-B2B2-80B1AAC5F5FA}" type="presOf" srcId="{4838F481-8EA4-4A05-9CEB-56312AE0C0C2}" destId="{B842A2AE-8543-4F8C-A3BA-DE193B7DFC9F}" srcOrd="0" destOrd="1" presId="urn:microsoft.com/office/officeart/2005/8/layout/hList1"/>
    <dgm:cxn modelId="{68048D3B-A66C-41E5-8F0D-D32798D245DB}" type="presOf" srcId="{2D9F4574-DE95-435E-AE35-8419DF636073}" destId="{9C9321BD-9E03-4E7B-B3F4-6D5EE18C15B3}" srcOrd="0" destOrd="1" presId="urn:microsoft.com/office/officeart/2005/8/layout/hList1"/>
    <dgm:cxn modelId="{A2EC1455-4043-4A62-B547-9043E9B258AC}" srcId="{ECF88065-1B99-4411-BE81-A6D6AC943568}" destId="{FAE97EC4-A256-4555-862F-2AFE83EBC7B7}" srcOrd="0" destOrd="0" parTransId="{A783FF4E-407B-42B3-9515-81F6539417F1}" sibTransId="{F837BC05-85DD-403F-95C7-731A2C849546}"/>
    <dgm:cxn modelId="{E22F32A6-FD0E-455A-AC0E-FFCDECF627F5}" type="presOf" srcId="{ECF88065-1B99-4411-BE81-A6D6AC943568}" destId="{0E0F1AE9-9CD9-41AB-A0C3-C0712395D99C}" srcOrd="0" destOrd="0" presId="urn:microsoft.com/office/officeart/2005/8/layout/hList1"/>
    <dgm:cxn modelId="{8A461E3E-7557-440E-A37D-492F8456BF64}" srcId="{ECF88065-1B99-4411-BE81-A6D6AC943568}" destId="{1ADDB5E9-2F6B-4A17-8340-524B382AD5B5}" srcOrd="3" destOrd="0" parTransId="{A9F338FA-A8E6-43ED-A031-D0D7753A3095}" sibTransId="{3A5E4C38-427D-4E3F-8DF2-4253668BB804}"/>
    <dgm:cxn modelId="{FDCC7009-E915-4ED8-BE4E-6C2372BF50DA}" srcId="{ECF88065-1B99-4411-BE81-A6D6AC943568}" destId="{E4616B70-EA49-4FCB-9710-76BCD957CE72}" srcOrd="2" destOrd="0" parTransId="{B0D60991-6B74-48FD-AEB8-1E358F24394A}" sibTransId="{9D1370F4-545E-492A-9CB6-4B2386560F3E}"/>
    <dgm:cxn modelId="{9E9AD7AB-89CF-4E20-9978-00294BAB4C74}" srcId="{6558CCB7-5DD4-497C-8D74-B1A73864C6A3}" destId="{05B4C7B0-0AF5-4975-8406-687849FF484C}" srcOrd="2" destOrd="0" parTransId="{757AD26B-64BD-47F3-B9DD-513562CD916B}" sibTransId="{16FE9C3F-3D85-4F7B-984E-8ADA17F31144}"/>
    <dgm:cxn modelId="{E0F01BC4-92E2-4EBC-89F3-FB195C7333D2}" type="presOf" srcId="{BC5C3327-F7B7-43D5-A9E2-5F049546DF8A}" destId="{9C9321BD-9E03-4E7B-B3F4-6D5EE18C15B3}" srcOrd="0" destOrd="0" presId="urn:microsoft.com/office/officeart/2005/8/layout/hList1"/>
    <dgm:cxn modelId="{805B395A-6D47-46BA-B996-B406DB93263E}" type="presParOf" srcId="{A30E39F1-3BC8-4BDE-91B3-AEA023A589EB}" destId="{20797465-8F4F-4ECB-8C69-4E466DB5E281}" srcOrd="0" destOrd="0" presId="urn:microsoft.com/office/officeart/2005/8/layout/hList1"/>
    <dgm:cxn modelId="{B317E812-1FE5-494F-A955-8FC8E1013EF1}" type="presParOf" srcId="{20797465-8F4F-4ECB-8C69-4E466DB5E281}" destId="{0E0F1AE9-9CD9-41AB-A0C3-C0712395D99C}" srcOrd="0" destOrd="0" presId="urn:microsoft.com/office/officeart/2005/8/layout/hList1"/>
    <dgm:cxn modelId="{2222E0E6-F23E-4BE1-A714-F738AFA634C6}" type="presParOf" srcId="{20797465-8F4F-4ECB-8C69-4E466DB5E281}" destId="{B842A2AE-8543-4F8C-A3BA-DE193B7DFC9F}" srcOrd="1" destOrd="0" presId="urn:microsoft.com/office/officeart/2005/8/layout/hList1"/>
    <dgm:cxn modelId="{FD63F836-50EF-49FC-B52D-BAC7114A351E}" type="presParOf" srcId="{A30E39F1-3BC8-4BDE-91B3-AEA023A589EB}" destId="{3D8FC012-6AB7-4817-B99A-B972656D8753}" srcOrd="1" destOrd="0" presId="urn:microsoft.com/office/officeart/2005/8/layout/hList1"/>
    <dgm:cxn modelId="{3CBCAF67-D05A-489A-82A8-52B9B1E93B1A}" type="presParOf" srcId="{A30E39F1-3BC8-4BDE-91B3-AEA023A589EB}" destId="{FF0A294D-36E0-4169-9195-D12A238CE99C}" srcOrd="2" destOrd="0" presId="urn:microsoft.com/office/officeart/2005/8/layout/hList1"/>
    <dgm:cxn modelId="{E87C31CA-4932-44D8-98C2-9C2A4AFD861B}" type="presParOf" srcId="{FF0A294D-36E0-4169-9195-D12A238CE99C}" destId="{0B781CAC-F1D9-4E08-A3B6-F8DA9053A45B}" srcOrd="0" destOrd="0" presId="urn:microsoft.com/office/officeart/2005/8/layout/hList1"/>
    <dgm:cxn modelId="{F9BD6392-2984-42E4-A3C5-4F11EB81AE4A}" type="presParOf" srcId="{FF0A294D-36E0-4169-9195-D12A238CE99C}" destId="{9C9321BD-9E03-4E7B-B3F4-6D5EE18C15B3}" srcOrd="1" destOrd="0" presId="urn:microsoft.com/office/officeart/2005/8/layout/hList1"/>
    <dgm:cxn modelId="{8802603C-133E-4060-98F9-0D08706B99F3}" type="presParOf" srcId="{A30E39F1-3BC8-4BDE-91B3-AEA023A589EB}" destId="{CCE96E69-400A-4E90-879B-E46304228533}" srcOrd="3" destOrd="0" presId="urn:microsoft.com/office/officeart/2005/8/layout/hList1"/>
    <dgm:cxn modelId="{732106B1-0039-4A1B-9F95-7B723F755E7D}" type="presParOf" srcId="{A30E39F1-3BC8-4BDE-91B3-AEA023A589EB}" destId="{56D5BE94-75C9-4116-AD7F-C34907D49F79}" srcOrd="4" destOrd="0" presId="urn:microsoft.com/office/officeart/2005/8/layout/hList1"/>
    <dgm:cxn modelId="{996C61CD-B08E-4D3F-A338-5FCC96E76626}" type="presParOf" srcId="{56D5BE94-75C9-4116-AD7F-C34907D49F79}" destId="{C33D2071-4284-4F77-B938-EF6D23846E56}" srcOrd="0" destOrd="0" presId="urn:microsoft.com/office/officeart/2005/8/layout/hList1"/>
    <dgm:cxn modelId="{FA73D033-5C3D-43C6-8DE1-0897E89E6C32}" type="presParOf" srcId="{56D5BE94-75C9-4116-AD7F-C34907D49F79}" destId="{64A81153-806F-4909-A543-4CE563651E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599852-7D7E-44F7-89F2-3502375738B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F88065-1B99-4411-BE81-A6D6AC943568}">
      <dgm:prSet phldrT="[Text]"/>
      <dgm:spPr/>
      <dgm:t>
        <a:bodyPr/>
        <a:lstStyle/>
        <a:p>
          <a:r>
            <a:rPr lang="en-US" b="1" dirty="0" smtClean="0"/>
            <a:t>Good News</a:t>
          </a:r>
          <a:endParaRPr lang="en-US" dirty="0"/>
        </a:p>
      </dgm:t>
    </dgm:pt>
    <dgm:pt modelId="{DB00E56C-D47A-453B-A279-22EAE8D21156}" type="parTrans" cxnId="{FCBC1951-5AFE-4799-892E-2AC5D974902C}">
      <dgm:prSet/>
      <dgm:spPr/>
      <dgm:t>
        <a:bodyPr/>
        <a:lstStyle/>
        <a:p>
          <a:endParaRPr lang="en-US"/>
        </a:p>
      </dgm:t>
    </dgm:pt>
    <dgm:pt modelId="{03790146-8A61-417B-9D68-E09AF08BE754}" type="sibTrans" cxnId="{FCBC1951-5AFE-4799-892E-2AC5D974902C}">
      <dgm:prSet/>
      <dgm:spPr/>
      <dgm:t>
        <a:bodyPr/>
        <a:lstStyle/>
        <a:p>
          <a:endParaRPr lang="en-US"/>
        </a:p>
      </dgm:t>
    </dgm:pt>
    <dgm:pt modelId="{FAE97EC4-A256-4555-862F-2AFE83EBC7B7}">
      <dgm:prSet phldrT="[Text]" custT="1"/>
      <dgm:spPr/>
      <dgm:t>
        <a:bodyPr/>
        <a:lstStyle/>
        <a:p>
          <a:pPr marL="114300" indent="0"/>
          <a:r>
            <a:rPr lang="en-US" sz="1600" dirty="0" smtClean="0"/>
            <a:t>CARE/ESA Program media roundtables have been successful. (See slide 7.) To date*, four media roundtables included:</a:t>
          </a:r>
          <a:endParaRPr lang="en-US" sz="1600" dirty="0"/>
        </a:p>
      </dgm:t>
    </dgm:pt>
    <dgm:pt modelId="{A783FF4E-407B-42B3-9515-81F6539417F1}" type="parTrans" cxnId="{A2EC1455-4043-4A62-B547-9043E9B258AC}">
      <dgm:prSet/>
      <dgm:spPr/>
      <dgm:t>
        <a:bodyPr/>
        <a:lstStyle/>
        <a:p>
          <a:endParaRPr lang="en-US"/>
        </a:p>
      </dgm:t>
    </dgm:pt>
    <dgm:pt modelId="{F837BC05-85DD-403F-95C7-731A2C849546}" type="sibTrans" cxnId="{A2EC1455-4043-4A62-B547-9043E9B258AC}">
      <dgm:prSet/>
      <dgm:spPr/>
      <dgm:t>
        <a:bodyPr/>
        <a:lstStyle/>
        <a:p>
          <a:endParaRPr lang="en-US"/>
        </a:p>
      </dgm:t>
    </dgm:pt>
    <dgm:pt modelId="{61BE1931-18B3-468A-A541-FE95F3E1C4BB}">
      <dgm:prSet phldrT="[Text]"/>
      <dgm:spPr/>
      <dgm:t>
        <a:bodyPr/>
        <a:lstStyle/>
        <a:p>
          <a:r>
            <a:rPr lang="en-US" b="1" dirty="0" smtClean="0"/>
            <a:t>Positive Program Developments </a:t>
          </a:r>
          <a:endParaRPr lang="en-US" dirty="0"/>
        </a:p>
      </dgm:t>
    </dgm:pt>
    <dgm:pt modelId="{FA223A6C-37BB-4E71-9D7E-CEB5FEBE07F7}" type="parTrans" cxnId="{DB5417CB-B93A-43CF-967F-C69D6AD8101E}">
      <dgm:prSet/>
      <dgm:spPr/>
      <dgm:t>
        <a:bodyPr/>
        <a:lstStyle/>
        <a:p>
          <a:endParaRPr lang="en-US"/>
        </a:p>
      </dgm:t>
    </dgm:pt>
    <dgm:pt modelId="{E56473E3-CB69-45B6-9140-B37FCB292228}" type="sibTrans" cxnId="{DB5417CB-B93A-43CF-967F-C69D6AD8101E}">
      <dgm:prSet/>
      <dgm:spPr/>
      <dgm:t>
        <a:bodyPr/>
        <a:lstStyle/>
        <a:p>
          <a:endParaRPr lang="en-US"/>
        </a:p>
      </dgm:t>
    </dgm:pt>
    <dgm:pt modelId="{BC5C3327-F7B7-43D5-A9E2-5F049546DF8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/>
            <a:t>Recent new partnership with the City of Colton to serve joint customers.</a:t>
          </a:r>
          <a:endParaRPr lang="en-US" sz="1600" dirty="0"/>
        </a:p>
      </dgm:t>
    </dgm:pt>
    <dgm:pt modelId="{4ED2CBD9-E780-4B17-918F-3B92AB9F3E2F}" type="parTrans" cxnId="{268908A4-0737-4C19-999B-12E2C6ABEBFC}">
      <dgm:prSet/>
      <dgm:spPr/>
      <dgm:t>
        <a:bodyPr/>
        <a:lstStyle/>
        <a:p>
          <a:endParaRPr lang="en-US"/>
        </a:p>
      </dgm:t>
    </dgm:pt>
    <dgm:pt modelId="{AD43F0CD-3440-44C5-9156-BDD4240BE7F9}" type="sibTrans" cxnId="{268908A4-0737-4C19-999B-12E2C6ABEBFC}">
      <dgm:prSet/>
      <dgm:spPr/>
      <dgm:t>
        <a:bodyPr/>
        <a:lstStyle/>
        <a:p>
          <a:endParaRPr lang="en-US"/>
        </a:p>
      </dgm:t>
    </dgm:pt>
    <dgm:pt modelId="{6558CCB7-5DD4-497C-8D74-B1A73864C6A3}">
      <dgm:prSet phldrT="[Text]"/>
      <dgm:spPr/>
      <dgm:t>
        <a:bodyPr/>
        <a:lstStyle/>
        <a:p>
          <a:r>
            <a:rPr lang="en-US" b="1" dirty="0" smtClean="0"/>
            <a:t>Areas Requiring Improvement</a:t>
          </a:r>
          <a:endParaRPr lang="en-US" dirty="0"/>
        </a:p>
      </dgm:t>
    </dgm:pt>
    <dgm:pt modelId="{AB5FBBA7-5CDD-4D97-BEA2-76B915543D28}" type="parTrans" cxnId="{0E1322EC-48B0-4DB3-8751-FA6709B125CA}">
      <dgm:prSet/>
      <dgm:spPr/>
      <dgm:t>
        <a:bodyPr/>
        <a:lstStyle/>
        <a:p>
          <a:endParaRPr lang="en-US"/>
        </a:p>
      </dgm:t>
    </dgm:pt>
    <dgm:pt modelId="{0529F98C-30F1-4F3D-8463-51561F355261}" type="sibTrans" cxnId="{0E1322EC-48B0-4DB3-8751-FA6709B125CA}">
      <dgm:prSet/>
      <dgm:spPr/>
      <dgm:t>
        <a:bodyPr/>
        <a:lstStyle/>
        <a:p>
          <a:endParaRPr lang="en-US"/>
        </a:p>
      </dgm:t>
    </dgm:pt>
    <dgm:pt modelId="{21C863C7-04DA-4908-95DC-A0AB454A1C53}">
      <dgm:prSet phldrT="[Text]" custT="1"/>
      <dgm:spPr/>
      <dgm:t>
        <a:bodyPr/>
        <a:lstStyle/>
        <a:p>
          <a:r>
            <a:rPr lang="en-US" sz="1600" dirty="0" smtClean="0"/>
            <a:t>Non-responders and can’t reach customers.</a:t>
          </a:r>
          <a:endParaRPr lang="en-US" sz="1600" dirty="0"/>
        </a:p>
      </dgm:t>
    </dgm:pt>
    <dgm:pt modelId="{36DDC94C-BBB8-428B-BF0C-5A89B43F47C7}" type="parTrans" cxnId="{B9FF08A2-51EE-4DCB-ADFF-C38505CE0477}">
      <dgm:prSet/>
      <dgm:spPr/>
      <dgm:t>
        <a:bodyPr/>
        <a:lstStyle/>
        <a:p>
          <a:endParaRPr lang="en-US"/>
        </a:p>
      </dgm:t>
    </dgm:pt>
    <dgm:pt modelId="{1F2230E3-1017-449C-8A36-FD7661734934}" type="sibTrans" cxnId="{B9FF08A2-51EE-4DCB-ADFF-C38505CE0477}">
      <dgm:prSet/>
      <dgm:spPr/>
      <dgm:t>
        <a:bodyPr/>
        <a:lstStyle/>
        <a:p>
          <a:endParaRPr lang="en-US"/>
        </a:p>
      </dgm:t>
    </dgm:pt>
    <dgm:pt modelId="{655BF4D4-C1B0-4186-8F3D-D34BF4588ECF}">
      <dgm:prSet phldrT="[Text]" custT="1"/>
      <dgm:spPr/>
      <dgm:t>
        <a:bodyPr/>
        <a:lstStyle/>
        <a:p>
          <a:pPr marL="177800" indent="0"/>
          <a:r>
            <a:rPr lang="en-US" sz="1450" dirty="0" smtClean="0"/>
            <a:t>27 media outlets</a:t>
          </a:r>
          <a:endParaRPr lang="en-US" sz="1450" dirty="0"/>
        </a:p>
      </dgm:t>
    </dgm:pt>
    <dgm:pt modelId="{92962BB2-0B2D-4B27-9B75-BF4D490ABB40}" type="parTrans" cxnId="{146CD2F3-187D-4A5D-A737-A0CD8421447F}">
      <dgm:prSet/>
      <dgm:spPr/>
      <dgm:t>
        <a:bodyPr/>
        <a:lstStyle/>
        <a:p>
          <a:endParaRPr lang="en-US"/>
        </a:p>
      </dgm:t>
    </dgm:pt>
    <dgm:pt modelId="{72BE0ED9-B302-4BDD-95A7-0EC13C9CE7F2}" type="sibTrans" cxnId="{146CD2F3-187D-4A5D-A737-A0CD8421447F}">
      <dgm:prSet/>
      <dgm:spPr/>
      <dgm:t>
        <a:bodyPr/>
        <a:lstStyle/>
        <a:p>
          <a:endParaRPr lang="en-US"/>
        </a:p>
      </dgm:t>
    </dgm:pt>
    <dgm:pt modelId="{AA8C68E1-C2DB-404B-8080-0B7EAF3B5C29}">
      <dgm:prSet phldrT="[Text]" custT="1"/>
      <dgm:spPr/>
      <dgm:t>
        <a:bodyPr/>
        <a:lstStyle/>
        <a:p>
          <a:pPr marL="114300" indent="0"/>
          <a:r>
            <a:rPr lang="en-US" sz="1600" dirty="0" smtClean="0"/>
            <a:t>Developed follow-up marketing effort to target “can’t reach” customers assessed for high efficiency clothes washers.</a:t>
          </a:r>
          <a:endParaRPr lang="en-US" sz="1600" dirty="0"/>
        </a:p>
      </dgm:t>
    </dgm:pt>
    <dgm:pt modelId="{974F9A75-6A74-49BB-B0F2-F7D7B77E8402}" type="parTrans" cxnId="{E27E07C5-F6C5-4FF1-9003-E163A14AFE21}">
      <dgm:prSet/>
      <dgm:spPr/>
      <dgm:t>
        <a:bodyPr/>
        <a:lstStyle/>
        <a:p>
          <a:endParaRPr lang="en-US"/>
        </a:p>
      </dgm:t>
    </dgm:pt>
    <dgm:pt modelId="{6235EF3A-42DA-4152-8DD9-DCBEB27B1397}" type="sibTrans" cxnId="{E27E07C5-F6C5-4FF1-9003-E163A14AFE21}">
      <dgm:prSet/>
      <dgm:spPr/>
      <dgm:t>
        <a:bodyPr/>
        <a:lstStyle/>
        <a:p>
          <a:endParaRPr lang="en-US"/>
        </a:p>
      </dgm:t>
    </dgm:pt>
    <dgm:pt modelId="{F3188F3E-6752-48F3-BE4C-90B612F3E489}">
      <dgm:prSet phldrT="[Text]"/>
      <dgm:spPr/>
      <dgm:t>
        <a:bodyPr/>
        <a:lstStyle/>
        <a:p>
          <a:endParaRPr lang="en-US" sz="1900" dirty="0"/>
        </a:p>
      </dgm:t>
    </dgm:pt>
    <dgm:pt modelId="{29594CA3-F3E9-4311-9DDB-773CD9016F1F}" type="parTrans" cxnId="{8EF0EF27-000B-440D-8886-852357570031}">
      <dgm:prSet/>
      <dgm:spPr/>
      <dgm:t>
        <a:bodyPr/>
        <a:lstStyle/>
        <a:p>
          <a:endParaRPr lang="en-US"/>
        </a:p>
      </dgm:t>
    </dgm:pt>
    <dgm:pt modelId="{4FB5132B-CC26-4639-B171-D1DFF9122CF0}" type="sibTrans" cxnId="{8EF0EF27-000B-440D-8886-852357570031}">
      <dgm:prSet/>
      <dgm:spPr/>
      <dgm:t>
        <a:bodyPr/>
        <a:lstStyle/>
        <a:p>
          <a:endParaRPr lang="en-US"/>
        </a:p>
      </dgm:t>
    </dgm:pt>
    <dgm:pt modelId="{F12CAE80-5AEC-4DD3-854B-D6B506FBDE3E}">
      <dgm:prSet phldrT="[Text]" custT="1"/>
      <dgm:spPr/>
      <dgm:t>
        <a:bodyPr/>
        <a:lstStyle/>
        <a:p>
          <a:endParaRPr lang="en-US" sz="1400" dirty="0"/>
        </a:p>
      </dgm:t>
    </dgm:pt>
    <dgm:pt modelId="{8F53C574-9D04-4744-9D46-D2C057919642}" type="parTrans" cxnId="{4582433F-DD36-4027-8595-9BC83B37952F}">
      <dgm:prSet/>
      <dgm:spPr/>
      <dgm:t>
        <a:bodyPr/>
        <a:lstStyle/>
        <a:p>
          <a:endParaRPr lang="en-US"/>
        </a:p>
      </dgm:t>
    </dgm:pt>
    <dgm:pt modelId="{C64BF4F7-39EF-48E4-840C-12B23C7E21D9}" type="sibTrans" cxnId="{4582433F-DD36-4027-8595-9BC83B37952F}">
      <dgm:prSet/>
      <dgm:spPr/>
      <dgm:t>
        <a:bodyPr/>
        <a:lstStyle/>
        <a:p>
          <a:endParaRPr lang="en-US"/>
        </a:p>
      </dgm:t>
    </dgm:pt>
    <dgm:pt modelId="{336D0400-E418-431F-9FF0-F290CFC551F8}">
      <dgm:prSet phldrT="[Text]" custT="1"/>
      <dgm:spPr/>
      <dgm:t>
        <a:bodyPr/>
        <a:lstStyle/>
        <a:p>
          <a:endParaRPr lang="en-US" sz="1400" dirty="0"/>
        </a:p>
      </dgm:t>
    </dgm:pt>
    <dgm:pt modelId="{2B05D458-69DB-4FD8-B3C1-7858F602A7CE}" type="parTrans" cxnId="{CE1DB831-13C2-4DD1-9A15-9CAC05099AFA}">
      <dgm:prSet/>
      <dgm:spPr/>
      <dgm:t>
        <a:bodyPr/>
        <a:lstStyle/>
        <a:p>
          <a:endParaRPr lang="en-US"/>
        </a:p>
      </dgm:t>
    </dgm:pt>
    <dgm:pt modelId="{6F612049-6255-47F9-9FD6-48F90BE8CE91}" type="sibTrans" cxnId="{CE1DB831-13C2-4DD1-9A15-9CAC05099AFA}">
      <dgm:prSet/>
      <dgm:spPr/>
      <dgm:t>
        <a:bodyPr/>
        <a:lstStyle/>
        <a:p>
          <a:endParaRPr lang="en-US"/>
        </a:p>
      </dgm:t>
    </dgm:pt>
    <dgm:pt modelId="{35FD6117-2B22-49C3-861F-76580E65A2F2}">
      <dgm:prSet phldrT="[Text]" custT="1"/>
      <dgm:spPr/>
      <dgm:t>
        <a:bodyPr/>
        <a:lstStyle/>
        <a:p>
          <a:r>
            <a:rPr lang="en-US" sz="1600" dirty="0" smtClean="0"/>
            <a:t>Attention to evolving customer communication channels. </a:t>
          </a:r>
          <a:endParaRPr lang="en-US" sz="1600" dirty="0"/>
        </a:p>
      </dgm:t>
    </dgm:pt>
    <dgm:pt modelId="{CFFA3D48-F500-4503-96CD-B28671A68C2D}" type="parTrans" cxnId="{A3C05C8E-45CC-445B-9543-E6B0806DC298}">
      <dgm:prSet/>
      <dgm:spPr/>
      <dgm:t>
        <a:bodyPr/>
        <a:lstStyle/>
        <a:p>
          <a:endParaRPr lang="en-US"/>
        </a:p>
      </dgm:t>
    </dgm:pt>
    <dgm:pt modelId="{CE54C19A-9B4E-42D2-935A-356F2AEE2018}" type="sibTrans" cxnId="{A3C05C8E-45CC-445B-9543-E6B0806DC298}">
      <dgm:prSet/>
      <dgm:spPr/>
      <dgm:t>
        <a:bodyPr/>
        <a:lstStyle/>
        <a:p>
          <a:endParaRPr lang="en-US"/>
        </a:p>
      </dgm:t>
    </dgm:pt>
    <dgm:pt modelId="{5163BAE3-973D-4EE4-8FAD-5AE9919B7B72}">
      <dgm:prSet phldrT="[Text]" custT="1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400" dirty="0"/>
        </a:p>
      </dgm:t>
    </dgm:pt>
    <dgm:pt modelId="{BC337384-21D1-4929-8822-63FD9642D5D3}" type="parTrans" cxnId="{AC899434-5A8F-4854-903A-EC69204B41B3}">
      <dgm:prSet/>
      <dgm:spPr/>
      <dgm:t>
        <a:bodyPr/>
        <a:lstStyle/>
        <a:p>
          <a:endParaRPr lang="en-US"/>
        </a:p>
      </dgm:t>
    </dgm:pt>
    <dgm:pt modelId="{65C8FD7B-6482-475B-A343-DB0DFF842385}" type="sibTrans" cxnId="{AC899434-5A8F-4854-903A-EC69204B41B3}">
      <dgm:prSet/>
      <dgm:spPr/>
      <dgm:t>
        <a:bodyPr/>
        <a:lstStyle/>
        <a:p>
          <a:endParaRPr lang="en-US"/>
        </a:p>
      </dgm:t>
    </dgm:pt>
    <dgm:pt modelId="{6BBCA39A-EA21-45D0-A27C-A5D1DD59AB7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 smtClean="0"/>
            <a:t>Collaboration and Co-branded materials with IRWD and SCE for Water / Energy Nexus, 10/01 deployment (in slide 8).  </a:t>
          </a:r>
          <a:endParaRPr lang="en-US" sz="1600" dirty="0"/>
        </a:p>
      </dgm:t>
    </dgm:pt>
    <dgm:pt modelId="{4FFCEA08-999A-40D7-8034-9518C79D3146}" type="parTrans" cxnId="{EEEFAFAA-12A5-45E0-B4A4-FDD02302F85B}">
      <dgm:prSet/>
      <dgm:spPr/>
      <dgm:t>
        <a:bodyPr/>
        <a:lstStyle/>
        <a:p>
          <a:endParaRPr lang="en-US"/>
        </a:p>
      </dgm:t>
    </dgm:pt>
    <dgm:pt modelId="{76390922-993E-4CDB-AE8A-CCDD9AC9BA13}" type="sibTrans" cxnId="{EEEFAFAA-12A5-45E0-B4A4-FDD02302F85B}">
      <dgm:prSet/>
      <dgm:spPr/>
      <dgm:t>
        <a:bodyPr/>
        <a:lstStyle/>
        <a:p>
          <a:endParaRPr lang="en-US"/>
        </a:p>
      </dgm:t>
    </dgm:pt>
    <dgm:pt modelId="{67ACAFFF-B22D-4505-8A89-2E0EF5A3CF33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dirty="0"/>
        </a:p>
      </dgm:t>
    </dgm:pt>
    <dgm:pt modelId="{75E15050-31A7-4B03-AB02-3128330E276D}" type="parTrans" cxnId="{06209B2D-AC84-4685-B6D5-4452DDC2DBC3}">
      <dgm:prSet/>
      <dgm:spPr/>
      <dgm:t>
        <a:bodyPr/>
        <a:lstStyle/>
        <a:p>
          <a:endParaRPr lang="en-US"/>
        </a:p>
      </dgm:t>
    </dgm:pt>
    <dgm:pt modelId="{512BDD39-7158-453D-912B-05CAA4AD56F8}" type="sibTrans" cxnId="{06209B2D-AC84-4685-B6D5-4452DDC2DBC3}">
      <dgm:prSet/>
      <dgm:spPr/>
      <dgm:t>
        <a:bodyPr/>
        <a:lstStyle/>
        <a:p>
          <a:endParaRPr lang="en-US"/>
        </a:p>
      </dgm:t>
    </dgm:pt>
    <dgm:pt modelId="{48CEA452-DA11-40AC-9AEA-6912A09B33B8}">
      <dgm:prSet phldrT="[Text]" custT="1"/>
      <dgm:spPr/>
      <dgm:t>
        <a:bodyPr/>
        <a:lstStyle/>
        <a:p>
          <a:endParaRPr lang="en-US" sz="1600" dirty="0"/>
        </a:p>
      </dgm:t>
    </dgm:pt>
    <dgm:pt modelId="{DCEEAF81-47BC-4142-8466-CCF76A7B2270}" type="parTrans" cxnId="{BC792CFB-5BAC-4E14-B14F-F072A7B86BE2}">
      <dgm:prSet/>
      <dgm:spPr/>
      <dgm:t>
        <a:bodyPr/>
        <a:lstStyle/>
        <a:p>
          <a:endParaRPr lang="en-US"/>
        </a:p>
      </dgm:t>
    </dgm:pt>
    <dgm:pt modelId="{F0EAF797-DDBF-4B45-AE57-E21D311CA779}" type="sibTrans" cxnId="{BC792CFB-5BAC-4E14-B14F-F072A7B86BE2}">
      <dgm:prSet/>
      <dgm:spPr/>
      <dgm:t>
        <a:bodyPr/>
        <a:lstStyle/>
        <a:p>
          <a:endParaRPr lang="en-US"/>
        </a:p>
      </dgm:t>
    </dgm:pt>
    <dgm:pt modelId="{81EF4357-A0CC-4361-A39A-7E7CC91E0C02}">
      <dgm:prSet phldrT="[Text]" custT="1"/>
      <dgm:spPr/>
      <dgm:t>
        <a:bodyPr/>
        <a:lstStyle/>
        <a:p>
          <a:pPr marL="287338" indent="0"/>
          <a:endParaRPr lang="en-US" sz="1600" dirty="0"/>
        </a:p>
      </dgm:t>
    </dgm:pt>
    <dgm:pt modelId="{03478030-00DF-4370-AAB7-26C0D6B6B65F}" type="parTrans" cxnId="{96A9F4BB-9A96-47F5-966D-788F457B2D30}">
      <dgm:prSet/>
      <dgm:spPr/>
      <dgm:t>
        <a:bodyPr/>
        <a:lstStyle/>
        <a:p>
          <a:endParaRPr lang="en-US"/>
        </a:p>
      </dgm:t>
    </dgm:pt>
    <dgm:pt modelId="{DC008F51-9A6F-4E07-AE2D-BEA757B9E95F}" type="sibTrans" cxnId="{96A9F4BB-9A96-47F5-966D-788F457B2D30}">
      <dgm:prSet/>
      <dgm:spPr/>
      <dgm:t>
        <a:bodyPr/>
        <a:lstStyle/>
        <a:p>
          <a:endParaRPr lang="en-US"/>
        </a:p>
      </dgm:t>
    </dgm:pt>
    <dgm:pt modelId="{B5B9FA31-E3DE-43F9-A03B-32524DFCCD0E}">
      <dgm:prSet phldrT="[Text]" custT="1"/>
      <dgm:spPr/>
      <dgm:t>
        <a:bodyPr/>
        <a:lstStyle/>
        <a:p>
          <a:pPr marL="177800" indent="0"/>
          <a:r>
            <a:rPr lang="en-US" sz="1450" dirty="0" smtClean="0"/>
            <a:t>29 community partners</a:t>
          </a:r>
          <a:endParaRPr lang="en-US" sz="1450" dirty="0"/>
        </a:p>
      </dgm:t>
    </dgm:pt>
    <dgm:pt modelId="{0AB01C43-BF7D-42DD-B6D2-0E6497C4FCE9}" type="sibTrans" cxnId="{5DABAE5A-1E8D-446E-83AF-F3D8E9C9EDF6}">
      <dgm:prSet/>
      <dgm:spPr/>
      <dgm:t>
        <a:bodyPr/>
        <a:lstStyle/>
        <a:p>
          <a:endParaRPr lang="en-US"/>
        </a:p>
      </dgm:t>
    </dgm:pt>
    <dgm:pt modelId="{7C308D51-59F1-4509-8200-5C11CDA2FBE2}" type="parTrans" cxnId="{5DABAE5A-1E8D-446E-83AF-F3D8E9C9EDF6}">
      <dgm:prSet/>
      <dgm:spPr/>
      <dgm:t>
        <a:bodyPr/>
        <a:lstStyle/>
        <a:p>
          <a:endParaRPr lang="en-US"/>
        </a:p>
      </dgm:t>
    </dgm:pt>
    <dgm:pt modelId="{A30E39F1-3BC8-4BDE-91B3-AEA023A589EB}" type="pres">
      <dgm:prSet presAssocID="{8D599852-7D7E-44F7-89F2-3502375738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797465-8F4F-4ECB-8C69-4E466DB5E281}" type="pres">
      <dgm:prSet presAssocID="{ECF88065-1B99-4411-BE81-A6D6AC943568}" presName="composite" presStyleCnt="0"/>
      <dgm:spPr/>
    </dgm:pt>
    <dgm:pt modelId="{0E0F1AE9-9CD9-41AB-A0C3-C0712395D99C}" type="pres">
      <dgm:prSet presAssocID="{ECF88065-1B99-4411-BE81-A6D6AC94356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2A2AE-8543-4F8C-A3BA-DE193B7DFC9F}" type="pres">
      <dgm:prSet presAssocID="{ECF88065-1B99-4411-BE81-A6D6AC94356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FC012-6AB7-4817-B99A-B972656D8753}" type="pres">
      <dgm:prSet presAssocID="{03790146-8A61-417B-9D68-E09AF08BE754}" presName="space" presStyleCnt="0"/>
      <dgm:spPr/>
    </dgm:pt>
    <dgm:pt modelId="{FF0A294D-36E0-4169-9195-D12A238CE99C}" type="pres">
      <dgm:prSet presAssocID="{61BE1931-18B3-468A-A541-FE95F3E1C4BB}" presName="composite" presStyleCnt="0"/>
      <dgm:spPr/>
    </dgm:pt>
    <dgm:pt modelId="{0B781CAC-F1D9-4E08-A3B6-F8DA9053A45B}" type="pres">
      <dgm:prSet presAssocID="{61BE1931-18B3-468A-A541-FE95F3E1C4B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321BD-9E03-4E7B-B3F4-6D5EE18C15B3}" type="pres">
      <dgm:prSet presAssocID="{61BE1931-18B3-468A-A541-FE95F3E1C4B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96E69-400A-4E90-879B-E46304228533}" type="pres">
      <dgm:prSet presAssocID="{E56473E3-CB69-45B6-9140-B37FCB292228}" presName="space" presStyleCnt="0"/>
      <dgm:spPr/>
    </dgm:pt>
    <dgm:pt modelId="{56D5BE94-75C9-4116-AD7F-C34907D49F79}" type="pres">
      <dgm:prSet presAssocID="{6558CCB7-5DD4-497C-8D74-B1A73864C6A3}" presName="composite" presStyleCnt="0"/>
      <dgm:spPr/>
    </dgm:pt>
    <dgm:pt modelId="{C33D2071-4284-4F77-B938-EF6D23846E56}" type="pres">
      <dgm:prSet presAssocID="{6558CCB7-5DD4-497C-8D74-B1A73864C6A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81153-806F-4909-A543-4CE563651E67}" type="pres">
      <dgm:prSet presAssocID="{6558CCB7-5DD4-497C-8D74-B1A73864C6A3}" presName="desTx" presStyleLbl="alignAccFollowNode1" presStyleIdx="2" presStyleCnt="3" custLinFactNeighborX="-579" custLinFactNeighborY="10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09B2D-AC84-4685-B6D5-4452DDC2DBC3}" srcId="{61BE1931-18B3-468A-A541-FE95F3E1C4BB}" destId="{67ACAFFF-B22D-4505-8A89-2E0EF5A3CF33}" srcOrd="1" destOrd="0" parTransId="{75E15050-31A7-4B03-AB02-3128330E276D}" sibTransId="{512BDD39-7158-453D-912B-05CAA4AD56F8}"/>
    <dgm:cxn modelId="{02F73FC8-B8CE-4267-BFF9-4858BAB88B53}" type="presOf" srcId="{21C863C7-04DA-4908-95DC-A0AB454A1C53}" destId="{64A81153-806F-4909-A543-4CE563651E67}" srcOrd="0" destOrd="0" presId="urn:microsoft.com/office/officeart/2005/8/layout/hList1"/>
    <dgm:cxn modelId="{867EFC75-90FD-45AE-9EB9-F6CAF62B2563}" type="presOf" srcId="{48CEA452-DA11-40AC-9AEA-6912A09B33B8}" destId="{64A81153-806F-4909-A543-4CE563651E67}" srcOrd="0" destOrd="1" presId="urn:microsoft.com/office/officeart/2005/8/layout/hList1"/>
    <dgm:cxn modelId="{DB5417CB-B93A-43CF-967F-C69D6AD8101E}" srcId="{8D599852-7D7E-44F7-89F2-3502375738BD}" destId="{61BE1931-18B3-468A-A541-FE95F3E1C4BB}" srcOrd="1" destOrd="0" parTransId="{FA223A6C-37BB-4E71-9D7E-CEB5FEBE07F7}" sibTransId="{E56473E3-CB69-45B6-9140-B37FCB292228}"/>
    <dgm:cxn modelId="{BB115BD9-1062-49A2-9FA2-1ACDBA9DAE6B}" type="presOf" srcId="{6558CCB7-5DD4-497C-8D74-B1A73864C6A3}" destId="{C33D2071-4284-4F77-B938-EF6D23846E56}" srcOrd="0" destOrd="0" presId="urn:microsoft.com/office/officeart/2005/8/layout/hList1"/>
    <dgm:cxn modelId="{49C87DF8-FF97-45C9-93AA-9F5F77904BBB}" type="presOf" srcId="{AA8C68E1-C2DB-404B-8080-0B7EAF3B5C29}" destId="{B842A2AE-8543-4F8C-A3BA-DE193B7DFC9F}" srcOrd="0" destOrd="4" presId="urn:microsoft.com/office/officeart/2005/8/layout/hList1"/>
    <dgm:cxn modelId="{EEEFAFAA-12A5-45E0-B4A4-FDD02302F85B}" srcId="{61BE1931-18B3-468A-A541-FE95F3E1C4BB}" destId="{6BBCA39A-EA21-45D0-A27C-A5D1DD59AB7B}" srcOrd="2" destOrd="0" parTransId="{4FFCEA08-999A-40D7-8034-9518C79D3146}" sibTransId="{76390922-993E-4CDB-AE8A-CCDD9AC9BA13}"/>
    <dgm:cxn modelId="{022DCE1E-C30D-4587-AD02-7ABC9D841D3F}" type="presOf" srcId="{336D0400-E418-431F-9FF0-F290CFC551F8}" destId="{64A81153-806F-4909-A543-4CE563651E67}" srcOrd="0" destOrd="3" presId="urn:microsoft.com/office/officeart/2005/8/layout/hList1"/>
    <dgm:cxn modelId="{2A052D9D-0AC2-4235-B052-B9070E096699}" type="presOf" srcId="{F12CAE80-5AEC-4DD3-854B-D6B506FBDE3E}" destId="{64A81153-806F-4909-A543-4CE563651E67}" srcOrd="0" destOrd="4" presId="urn:microsoft.com/office/officeart/2005/8/layout/hList1"/>
    <dgm:cxn modelId="{80CC28AA-5A97-4495-8AD6-FA9FBE0CFA5F}" type="presOf" srcId="{81EF4357-A0CC-4361-A39A-7E7CC91E0C02}" destId="{B842A2AE-8543-4F8C-A3BA-DE193B7DFC9F}" srcOrd="0" destOrd="3" presId="urn:microsoft.com/office/officeart/2005/8/layout/hList1"/>
    <dgm:cxn modelId="{268908A4-0737-4C19-999B-12E2C6ABEBFC}" srcId="{61BE1931-18B3-468A-A541-FE95F3E1C4BB}" destId="{BC5C3327-F7B7-43D5-A9E2-5F049546DF8A}" srcOrd="0" destOrd="0" parTransId="{4ED2CBD9-E780-4B17-918F-3B92AB9F3E2F}" sibTransId="{AD43F0CD-3440-44C5-9156-BDD4240BE7F9}"/>
    <dgm:cxn modelId="{80EF14F3-A6BA-46B0-8B33-63A9639AF9A9}" type="presOf" srcId="{67ACAFFF-B22D-4505-8A89-2E0EF5A3CF33}" destId="{9C9321BD-9E03-4E7B-B3F4-6D5EE18C15B3}" srcOrd="0" destOrd="1" presId="urn:microsoft.com/office/officeart/2005/8/layout/hList1"/>
    <dgm:cxn modelId="{BC792CFB-5BAC-4E14-B14F-F072A7B86BE2}" srcId="{6558CCB7-5DD4-497C-8D74-B1A73864C6A3}" destId="{48CEA452-DA11-40AC-9AEA-6912A09B33B8}" srcOrd="1" destOrd="0" parTransId="{DCEEAF81-47BC-4142-8466-CCF76A7B2270}" sibTransId="{F0EAF797-DDBF-4B45-AE57-E21D311CA779}"/>
    <dgm:cxn modelId="{1BA6A283-1EFC-4446-BED5-1640305BC4DA}" type="presOf" srcId="{FAE97EC4-A256-4555-862F-2AFE83EBC7B7}" destId="{B842A2AE-8543-4F8C-A3BA-DE193B7DFC9F}" srcOrd="0" destOrd="0" presId="urn:microsoft.com/office/officeart/2005/8/layout/hList1"/>
    <dgm:cxn modelId="{A3C05C8E-45CC-445B-9543-E6B0806DC298}" srcId="{6558CCB7-5DD4-497C-8D74-B1A73864C6A3}" destId="{35FD6117-2B22-49C3-861F-76580E65A2F2}" srcOrd="2" destOrd="0" parTransId="{CFFA3D48-F500-4503-96CD-B28671A68C2D}" sibTransId="{CE54C19A-9B4E-42D2-935A-356F2AEE2018}"/>
    <dgm:cxn modelId="{CC2245CE-C092-496F-A9D4-D66484CEA93B}" type="presOf" srcId="{5163BAE3-973D-4EE4-8FAD-5AE9919B7B72}" destId="{9C9321BD-9E03-4E7B-B3F4-6D5EE18C15B3}" srcOrd="0" destOrd="3" presId="urn:microsoft.com/office/officeart/2005/8/layout/hList1"/>
    <dgm:cxn modelId="{8BB80E45-B8F9-4A71-8C86-4E5E79AEB584}" type="presOf" srcId="{655BF4D4-C1B0-4186-8F3D-D34BF4588ECF}" destId="{B842A2AE-8543-4F8C-A3BA-DE193B7DFC9F}" srcOrd="0" destOrd="2" presId="urn:microsoft.com/office/officeart/2005/8/layout/hList1"/>
    <dgm:cxn modelId="{ABA58766-7B5C-440B-AD51-CCF566783F83}" type="presOf" srcId="{ECF88065-1B99-4411-BE81-A6D6AC943568}" destId="{0E0F1AE9-9CD9-41AB-A0C3-C0712395D99C}" srcOrd="0" destOrd="0" presId="urn:microsoft.com/office/officeart/2005/8/layout/hList1"/>
    <dgm:cxn modelId="{B9FF08A2-51EE-4DCB-ADFF-C38505CE0477}" srcId="{6558CCB7-5DD4-497C-8D74-B1A73864C6A3}" destId="{21C863C7-04DA-4908-95DC-A0AB454A1C53}" srcOrd="0" destOrd="0" parTransId="{36DDC94C-BBB8-428B-BF0C-5A89B43F47C7}" sibTransId="{1F2230E3-1017-449C-8A36-FD7661734934}"/>
    <dgm:cxn modelId="{FCBC1951-5AFE-4799-892E-2AC5D974902C}" srcId="{8D599852-7D7E-44F7-89F2-3502375738BD}" destId="{ECF88065-1B99-4411-BE81-A6D6AC943568}" srcOrd="0" destOrd="0" parTransId="{DB00E56C-D47A-453B-A279-22EAE8D21156}" sibTransId="{03790146-8A61-417B-9D68-E09AF08BE754}"/>
    <dgm:cxn modelId="{0E1322EC-48B0-4DB3-8751-FA6709B125CA}" srcId="{8D599852-7D7E-44F7-89F2-3502375738BD}" destId="{6558CCB7-5DD4-497C-8D74-B1A73864C6A3}" srcOrd="2" destOrd="0" parTransId="{AB5FBBA7-5CDD-4D97-BEA2-76B915543D28}" sibTransId="{0529F98C-30F1-4F3D-8463-51561F355261}"/>
    <dgm:cxn modelId="{8EF0EF27-000B-440D-8886-852357570031}" srcId="{6558CCB7-5DD4-497C-8D74-B1A73864C6A3}" destId="{F3188F3E-6752-48F3-BE4C-90B612F3E489}" srcOrd="5" destOrd="0" parTransId="{29594CA3-F3E9-4311-9DDB-773CD9016F1F}" sibTransId="{4FB5132B-CC26-4639-B171-D1DFF9122CF0}"/>
    <dgm:cxn modelId="{07388D4C-B650-40EE-ACE7-801E269774F7}" type="presOf" srcId="{F3188F3E-6752-48F3-BE4C-90B612F3E489}" destId="{64A81153-806F-4909-A543-4CE563651E67}" srcOrd="0" destOrd="5" presId="urn:microsoft.com/office/officeart/2005/8/layout/hList1"/>
    <dgm:cxn modelId="{A7FA12BE-F092-4995-9E31-D0024B923A6E}" type="presOf" srcId="{6BBCA39A-EA21-45D0-A27C-A5D1DD59AB7B}" destId="{9C9321BD-9E03-4E7B-B3F4-6D5EE18C15B3}" srcOrd="0" destOrd="2" presId="urn:microsoft.com/office/officeart/2005/8/layout/hList1"/>
    <dgm:cxn modelId="{146CD2F3-187D-4A5D-A737-A0CD8421447F}" srcId="{ECF88065-1B99-4411-BE81-A6D6AC943568}" destId="{655BF4D4-C1B0-4186-8F3D-D34BF4588ECF}" srcOrd="2" destOrd="0" parTransId="{92962BB2-0B2D-4B27-9B75-BF4D490ABB40}" sibTransId="{72BE0ED9-B302-4BDD-95A7-0EC13C9CE7F2}"/>
    <dgm:cxn modelId="{A2EC1455-4043-4A62-B547-9043E9B258AC}" srcId="{ECF88065-1B99-4411-BE81-A6D6AC943568}" destId="{FAE97EC4-A256-4555-862F-2AFE83EBC7B7}" srcOrd="0" destOrd="0" parTransId="{A783FF4E-407B-42B3-9515-81F6539417F1}" sibTransId="{F837BC05-85DD-403F-95C7-731A2C849546}"/>
    <dgm:cxn modelId="{188A85B4-AE76-404B-8B72-208755156F8A}" type="presOf" srcId="{8D599852-7D7E-44F7-89F2-3502375738BD}" destId="{A30E39F1-3BC8-4BDE-91B3-AEA023A589EB}" srcOrd="0" destOrd="0" presId="urn:microsoft.com/office/officeart/2005/8/layout/hList1"/>
    <dgm:cxn modelId="{B1064D55-372E-4D12-9069-7FF59D31A31E}" type="presOf" srcId="{61BE1931-18B3-468A-A541-FE95F3E1C4BB}" destId="{0B781CAC-F1D9-4E08-A3B6-F8DA9053A45B}" srcOrd="0" destOrd="0" presId="urn:microsoft.com/office/officeart/2005/8/layout/hList1"/>
    <dgm:cxn modelId="{11618A17-3500-409F-A354-2D86C4FCFF79}" type="presOf" srcId="{35FD6117-2B22-49C3-861F-76580E65A2F2}" destId="{64A81153-806F-4909-A543-4CE563651E67}" srcOrd="0" destOrd="2" presId="urn:microsoft.com/office/officeart/2005/8/layout/hList1"/>
    <dgm:cxn modelId="{ED3BAFF0-3526-4327-BD8C-26DC4BD8DF79}" type="presOf" srcId="{B5B9FA31-E3DE-43F9-A03B-32524DFCCD0E}" destId="{B842A2AE-8543-4F8C-A3BA-DE193B7DFC9F}" srcOrd="0" destOrd="1" presId="urn:microsoft.com/office/officeart/2005/8/layout/hList1"/>
    <dgm:cxn modelId="{4582433F-DD36-4027-8595-9BC83B37952F}" srcId="{6558CCB7-5DD4-497C-8D74-B1A73864C6A3}" destId="{F12CAE80-5AEC-4DD3-854B-D6B506FBDE3E}" srcOrd="4" destOrd="0" parTransId="{8F53C574-9D04-4744-9D46-D2C057919642}" sibTransId="{C64BF4F7-39EF-48E4-840C-12B23C7E21D9}"/>
    <dgm:cxn modelId="{96A9F4BB-9A96-47F5-966D-788F457B2D30}" srcId="{ECF88065-1B99-4411-BE81-A6D6AC943568}" destId="{81EF4357-A0CC-4361-A39A-7E7CC91E0C02}" srcOrd="3" destOrd="0" parTransId="{03478030-00DF-4370-AAB7-26C0D6B6B65F}" sibTransId="{DC008F51-9A6F-4E07-AE2D-BEA757B9E95F}"/>
    <dgm:cxn modelId="{E9A173D7-92F9-40C5-A51B-D6A63B21407B}" type="presOf" srcId="{BC5C3327-F7B7-43D5-A9E2-5F049546DF8A}" destId="{9C9321BD-9E03-4E7B-B3F4-6D5EE18C15B3}" srcOrd="0" destOrd="0" presId="urn:microsoft.com/office/officeart/2005/8/layout/hList1"/>
    <dgm:cxn modelId="{AC899434-5A8F-4854-903A-EC69204B41B3}" srcId="{61BE1931-18B3-468A-A541-FE95F3E1C4BB}" destId="{5163BAE3-973D-4EE4-8FAD-5AE9919B7B72}" srcOrd="3" destOrd="0" parTransId="{BC337384-21D1-4929-8822-63FD9642D5D3}" sibTransId="{65C8FD7B-6482-475B-A343-DB0DFF842385}"/>
    <dgm:cxn modelId="{CE1DB831-13C2-4DD1-9A15-9CAC05099AFA}" srcId="{6558CCB7-5DD4-497C-8D74-B1A73864C6A3}" destId="{336D0400-E418-431F-9FF0-F290CFC551F8}" srcOrd="3" destOrd="0" parTransId="{2B05D458-69DB-4FD8-B3C1-7858F602A7CE}" sibTransId="{6F612049-6255-47F9-9FD6-48F90BE8CE91}"/>
    <dgm:cxn modelId="{E27E07C5-F6C5-4FF1-9003-E163A14AFE21}" srcId="{ECF88065-1B99-4411-BE81-A6D6AC943568}" destId="{AA8C68E1-C2DB-404B-8080-0B7EAF3B5C29}" srcOrd="4" destOrd="0" parTransId="{974F9A75-6A74-49BB-B0F2-F7D7B77E8402}" sibTransId="{6235EF3A-42DA-4152-8DD9-DCBEB27B1397}"/>
    <dgm:cxn modelId="{5DABAE5A-1E8D-446E-83AF-F3D8E9C9EDF6}" srcId="{ECF88065-1B99-4411-BE81-A6D6AC943568}" destId="{B5B9FA31-E3DE-43F9-A03B-32524DFCCD0E}" srcOrd="1" destOrd="0" parTransId="{7C308D51-59F1-4509-8200-5C11CDA2FBE2}" sibTransId="{0AB01C43-BF7D-42DD-B6D2-0E6497C4FCE9}"/>
    <dgm:cxn modelId="{4FD420F3-3B3A-4109-A350-6E40B343DF10}" type="presParOf" srcId="{A30E39F1-3BC8-4BDE-91B3-AEA023A589EB}" destId="{20797465-8F4F-4ECB-8C69-4E466DB5E281}" srcOrd="0" destOrd="0" presId="urn:microsoft.com/office/officeart/2005/8/layout/hList1"/>
    <dgm:cxn modelId="{3824BB84-EA0F-4756-853E-EE96799A1E04}" type="presParOf" srcId="{20797465-8F4F-4ECB-8C69-4E466DB5E281}" destId="{0E0F1AE9-9CD9-41AB-A0C3-C0712395D99C}" srcOrd="0" destOrd="0" presId="urn:microsoft.com/office/officeart/2005/8/layout/hList1"/>
    <dgm:cxn modelId="{164B12A5-06EB-47EE-AE82-3986C1F49281}" type="presParOf" srcId="{20797465-8F4F-4ECB-8C69-4E466DB5E281}" destId="{B842A2AE-8543-4F8C-A3BA-DE193B7DFC9F}" srcOrd="1" destOrd="0" presId="urn:microsoft.com/office/officeart/2005/8/layout/hList1"/>
    <dgm:cxn modelId="{18B4D0EE-14A2-474B-9E3B-0593EEDD2A44}" type="presParOf" srcId="{A30E39F1-3BC8-4BDE-91B3-AEA023A589EB}" destId="{3D8FC012-6AB7-4817-B99A-B972656D8753}" srcOrd="1" destOrd="0" presId="urn:microsoft.com/office/officeart/2005/8/layout/hList1"/>
    <dgm:cxn modelId="{9FAB5C8F-47DB-4A82-97F0-EB0DDCA316A6}" type="presParOf" srcId="{A30E39F1-3BC8-4BDE-91B3-AEA023A589EB}" destId="{FF0A294D-36E0-4169-9195-D12A238CE99C}" srcOrd="2" destOrd="0" presId="urn:microsoft.com/office/officeart/2005/8/layout/hList1"/>
    <dgm:cxn modelId="{B4E70C6F-0E2B-4086-B123-2794C2942CA6}" type="presParOf" srcId="{FF0A294D-36E0-4169-9195-D12A238CE99C}" destId="{0B781CAC-F1D9-4E08-A3B6-F8DA9053A45B}" srcOrd="0" destOrd="0" presId="urn:microsoft.com/office/officeart/2005/8/layout/hList1"/>
    <dgm:cxn modelId="{E784F782-DC4A-4656-9CBD-09D239E5AADA}" type="presParOf" srcId="{FF0A294D-36E0-4169-9195-D12A238CE99C}" destId="{9C9321BD-9E03-4E7B-B3F4-6D5EE18C15B3}" srcOrd="1" destOrd="0" presId="urn:microsoft.com/office/officeart/2005/8/layout/hList1"/>
    <dgm:cxn modelId="{0C84BEBF-0873-4E69-8312-D3324282D6E3}" type="presParOf" srcId="{A30E39F1-3BC8-4BDE-91B3-AEA023A589EB}" destId="{CCE96E69-400A-4E90-879B-E46304228533}" srcOrd="3" destOrd="0" presId="urn:microsoft.com/office/officeart/2005/8/layout/hList1"/>
    <dgm:cxn modelId="{2E9DAB65-0CC3-47EE-AE3E-E8D9A4D6F4B5}" type="presParOf" srcId="{A30E39F1-3BC8-4BDE-91B3-AEA023A589EB}" destId="{56D5BE94-75C9-4116-AD7F-C34907D49F79}" srcOrd="4" destOrd="0" presId="urn:microsoft.com/office/officeart/2005/8/layout/hList1"/>
    <dgm:cxn modelId="{B6E3FD73-CFA7-4EFA-85D1-F742ED7C9796}" type="presParOf" srcId="{56D5BE94-75C9-4116-AD7F-C34907D49F79}" destId="{C33D2071-4284-4F77-B938-EF6D23846E56}" srcOrd="0" destOrd="0" presId="urn:microsoft.com/office/officeart/2005/8/layout/hList1"/>
    <dgm:cxn modelId="{861BDEE1-EE69-44EF-9D6D-45279BEE44BB}" type="presParOf" srcId="{56D5BE94-75C9-4116-AD7F-C34907D49F79}" destId="{64A81153-806F-4909-A543-4CE563651E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F1AE9-9CD9-41AB-A0C3-C0712395D99C}">
      <dsp:nvSpPr>
        <dsp:cNvPr id="0" name=""/>
        <dsp:cNvSpPr/>
      </dsp:nvSpPr>
      <dsp:spPr>
        <a:xfrm>
          <a:off x="2497" y="185896"/>
          <a:ext cx="2434902" cy="516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Good News</a:t>
          </a:r>
          <a:endParaRPr lang="en-US" sz="1500" kern="1200" dirty="0"/>
        </a:p>
      </dsp:txBody>
      <dsp:txXfrm>
        <a:off x="2497" y="185896"/>
        <a:ext cx="2434902" cy="516681"/>
      </dsp:txXfrm>
    </dsp:sp>
    <dsp:sp modelId="{B842A2AE-8543-4F8C-A3BA-DE193B7DFC9F}">
      <dsp:nvSpPr>
        <dsp:cNvPr id="0" name=""/>
        <dsp:cNvSpPr/>
      </dsp:nvSpPr>
      <dsp:spPr>
        <a:xfrm>
          <a:off x="2497" y="702578"/>
          <a:ext cx="2434902" cy="3705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Partnerships with Anaheim Public Utilities, Los Angeles Department of Water &amp; Power, and Riverside Public Utilities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Success with the integration of SCE/SCG contractor training initiatives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Exploring the use of SCG’s online store to promote a common uniform for SCE and SCG ESA Program Contractors</a:t>
          </a:r>
          <a:endParaRPr lang="en-US" sz="1500" kern="1200" dirty="0"/>
        </a:p>
      </dsp:txBody>
      <dsp:txXfrm>
        <a:off x="2497" y="702578"/>
        <a:ext cx="2434902" cy="3705750"/>
      </dsp:txXfrm>
    </dsp:sp>
    <dsp:sp modelId="{0B781CAC-F1D9-4E08-A3B6-F8DA9053A45B}">
      <dsp:nvSpPr>
        <dsp:cNvPr id="0" name=""/>
        <dsp:cNvSpPr/>
      </dsp:nvSpPr>
      <dsp:spPr>
        <a:xfrm>
          <a:off x="2778286" y="185896"/>
          <a:ext cx="2434902" cy="516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Positive Program Developments </a:t>
          </a:r>
          <a:endParaRPr lang="en-US" sz="1500" kern="1200" dirty="0"/>
        </a:p>
      </dsp:txBody>
      <dsp:txXfrm>
        <a:off x="2778286" y="185896"/>
        <a:ext cx="2434902" cy="516681"/>
      </dsp:txXfrm>
    </dsp:sp>
    <dsp:sp modelId="{9C9321BD-9E03-4E7B-B3F4-6D5EE18C15B3}">
      <dsp:nvSpPr>
        <dsp:cNvPr id="0" name=""/>
        <dsp:cNvSpPr/>
      </dsp:nvSpPr>
      <dsp:spPr>
        <a:xfrm>
          <a:off x="2778286" y="702578"/>
          <a:ext cx="2434902" cy="3705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Repairing (Capping) leaking water heater drain valves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Joint IOU customer enrollment form between SCE and SCG.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Alignment of Computer Based Training Learning System between both IOUs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Invoice Scanning Initiative on track for Q4 implementation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Joint SCE and SCG ESA Program Mobile site on track for Q4 implementation.</a:t>
          </a:r>
          <a:endParaRPr lang="en-US" sz="1500" kern="1200" dirty="0"/>
        </a:p>
      </dsp:txBody>
      <dsp:txXfrm>
        <a:off x="2778286" y="702578"/>
        <a:ext cx="2434902" cy="3705750"/>
      </dsp:txXfrm>
    </dsp:sp>
    <dsp:sp modelId="{C33D2071-4284-4F77-B938-EF6D23846E56}">
      <dsp:nvSpPr>
        <dsp:cNvPr id="0" name=""/>
        <dsp:cNvSpPr/>
      </dsp:nvSpPr>
      <dsp:spPr>
        <a:xfrm>
          <a:off x="5554075" y="185896"/>
          <a:ext cx="2434902" cy="516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Areas Requiring Improvement</a:t>
          </a:r>
          <a:endParaRPr lang="en-US" sz="1500" kern="1200" dirty="0"/>
        </a:p>
      </dsp:txBody>
      <dsp:txXfrm>
        <a:off x="5554075" y="185896"/>
        <a:ext cx="2434902" cy="516681"/>
      </dsp:txXfrm>
    </dsp:sp>
    <dsp:sp modelId="{64A81153-806F-4909-A543-4CE563651E67}">
      <dsp:nvSpPr>
        <dsp:cNvPr id="0" name=""/>
        <dsp:cNvSpPr/>
      </dsp:nvSpPr>
      <dsp:spPr>
        <a:xfrm>
          <a:off x="5554075" y="702578"/>
          <a:ext cx="2434902" cy="3705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Different inspection criteria between cities, counties etc., challenge for HVAC contractors.</a:t>
          </a:r>
          <a:endParaRPr lang="en-US" sz="1500" kern="1200" dirty="0"/>
        </a:p>
      </dsp:txBody>
      <dsp:txXfrm>
        <a:off x="5554075" y="702578"/>
        <a:ext cx="2434902" cy="3705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F1AE9-9CD9-41AB-A0C3-C0712395D99C}">
      <dsp:nvSpPr>
        <dsp:cNvPr id="0" name=""/>
        <dsp:cNvSpPr/>
      </dsp:nvSpPr>
      <dsp:spPr>
        <a:xfrm>
          <a:off x="2416" y="42022"/>
          <a:ext cx="2356544" cy="942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Good News</a:t>
          </a:r>
          <a:endParaRPr lang="en-US" sz="1600" kern="1200" dirty="0">
            <a:latin typeface="+mn-lt"/>
          </a:endParaRPr>
        </a:p>
      </dsp:txBody>
      <dsp:txXfrm>
        <a:off x="2416" y="42022"/>
        <a:ext cx="2356544" cy="942617"/>
      </dsp:txXfrm>
    </dsp:sp>
    <dsp:sp modelId="{B842A2AE-8543-4F8C-A3BA-DE193B7DFC9F}">
      <dsp:nvSpPr>
        <dsp:cNvPr id="0" name=""/>
        <dsp:cNvSpPr/>
      </dsp:nvSpPr>
      <dsp:spPr>
        <a:xfrm>
          <a:off x="2416" y="984640"/>
          <a:ext cx="2356544" cy="3300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  <a:ea typeface="Calibri"/>
              <a:cs typeface="Times New Roman"/>
            </a:rPr>
            <a:t>Continued best practices for CARE customer retention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Continued internal and external leveraging with GAF, LIHEAP, SCG ESAP, and SCE CARE Program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3,400 applications were mailed to mobile home park tenants in August vs a 100 monthly average as a result of the annual enrollment assistance by mobile home park owners 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+mn-lt"/>
          </a:endParaRPr>
        </a:p>
      </dsp:txBody>
      <dsp:txXfrm>
        <a:off x="2416" y="984640"/>
        <a:ext cx="2356544" cy="3300862"/>
      </dsp:txXfrm>
    </dsp:sp>
    <dsp:sp modelId="{0B781CAC-F1D9-4E08-A3B6-F8DA9053A45B}">
      <dsp:nvSpPr>
        <dsp:cNvPr id="0" name=""/>
        <dsp:cNvSpPr/>
      </dsp:nvSpPr>
      <dsp:spPr>
        <a:xfrm>
          <a:off x="2688877" y="42022"/>
          <a:ext cx="2356544" cy="942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Positive Program Developments </a:t>
          </a:r>
          <a:endParaRPr lang="en-US" sz="1600" kern="1200" dirty="0">
            <a:latin typeface="+mn-lt"/>
          </a:endParaRPr>
        </a:p>
      </dsp:txBody>
      <dsp:txXfrm>
        <a:off x="2688877" y="42022"/>
        <a:ext cx="2356544" cy="942617"/>
      </dsp:txXfrm>
    </dsp:sp>
    <dsp:sp modelId="{9C9321BD-9E03-4E7B-B3F4-6D5EE18C15B3}">
      <dsp:nvSpPr>
        <dsp:cNvPr id="0" name=""/>
        <dsp:cNvSpPr/>
      </dsp:nvSpPr>
      <dsp:spPr>
        <a:xfrm>
          <a:off x="2683480" y="994575"/>
          <a:ext cx="2356544" cy="3300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Redesign of the SCG website for mobile-friendly access 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Automation of data sharing with PG&amp;E</a:t>
          </a:r>
          <a:endParaRPr lang="en-US" sz="14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+mn-lt"/>
          </a:endParaRPr>
        </a:p>
      </dsp:txBody>
      <dsp:txXfrm>
        <a:off x="2683480" y="994575"/>
        <a:ext cx="2356544" cy="3300862"/>
      </dsp:txXfrm>
    </dsp:sp>
    <dsp:sp modelId="{C33D2071-4284-4F77-B938-EF6D23846E56}">
      <dsp:nvSpPr>
        <dsp:cNvPr id="0" name=""/>
        <dsp:cNvSpPr/>
      </dsp:nvSpPr>
      <dsp:spPr>
        <a:xfrm>
          <a:off x="5375337" y="42022"/>
          <a:ext cx="2356544" cy="942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+mn-lt"/>
            </a:rPr>
            <a:t>Areas Requiring Improvement</a:t>
          </a:r>
          <a:endParaRPr lang="en-US" sz="1600" kern="1200" dirty="0">
            <a:latin typeface="+mn-lt"/>
          </a:endParaRPr>
        </a:p>
      </dsp:txBody>
      <dsp:txXfrm>
        <a:off x="5375337" y="42022"/>
        <a:ext cx="2356544" cy="942617"/>
      </dsp:txXfrm>
    </dsp:sp>
    <dsp:sp modelId="{64A81153-806F-4909-A543-4CE563651E67}">
      <dsp:nvSpPr>
        <dsp:cNvPr id="0" name=""/>
        <dsp:cNvSpPr/>
      </dsp:nvSpPr>
      <dsp:spPr>
        <a:xfrm>
          <a:off x="5375337" y="984640"/>
          <a:ext cx="2356544" cy="33008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CARE penetration is at 82%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 Mobile-friendly CARE application will allow for ease of enrollment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+mn-lt"/>
            </a:rPr>
            <a:t>Streamline current CARE application process online and in My Account</a:t>
          </a:r>
          <a:endParaRPr lang="en-US" sz="1400" kern="1200" dirty="0">
            <a:latin typeface="+mn-lt"/>
          </a:endParaRPr>
        </a:p>
      </dsp:txBody>
      <dsp:txXfrm>
        <a:off x="5375337" y="984640"/>
        <a:ext cx="2356544" cy="3300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F1AE9-9CD9-41AB-A0C3-C0712395D99C}">
      <dsp:nvSpPr>
        <dsp:cNvPr id="0" name=""/>
        <dsp:cNvSpPr/>
      </dsp:nvSpPr>
      <dsp:spPr>
        <a:xfrm>
          <a:off x="2416" y="61286"/>
          <a:ext cx="2356544" cy="658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Good News</a:t>
          </a:r>
          <a:endParaRPr lang="en-US" sz="1900" kern="1200" dirty="0"/>
        </a:p>
      </dsp:txBody>
      <dsp:txXfrm>
        <a:off x="2416" y="61286"/>
        <a:ext cx="2356544" cy="658411"/>
      </dsp:txXfrm>
    </dsp:sp>
    <dsp:sp modelId="{B842A2AE-8543-4F8C-A3BA-DE193B7DFC9F}">
      <dsp:nvSpPr>
        <dsp:cNvPr id="0" name=""/>
        <dsp:cNvSpPr/>
      </dsp:nvSpPr>
      <dsp:spPr>
        <a:xfrm>
          <a:off x="2416" y="719698"/>
          <a:ext cx="2356544" cy="3546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1430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CARE/ESA Program media roundtables have been successful. (See slide 7.) To date*, four media roundtables included:</a:t>
          </a:r>
          <a:endParaRPr lang="en-US" sz="1600" kern="1200" dirty="0"/>
        </a:p>
        <a:p>
          <a:pPr marL="177800" lvl="1" indent="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50" kern="1200" dirty="0" smtClean="0"/>
            <a:t>29 community partners</a:t>
          </a:r>
          <a:endParaRPr lang="en-US" sz="1450" kern="1200" dirty="0"/>
        </a:p>
        <a:p>
          <a:pPr marL="177800" lvl="1" indent="0" algn="l" defTabSz="6445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50" kern="1200" dirty="0" smtClean="0"/>
            <a:t>27 media outlets</a:t>
          </a:r>
          <a:endParaRPr lang="en-US" sz="1450" kern="1200" dirty="0"/>
        </a:p>
        <a:p>
          <a:pPr marL="287338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1430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Developed follow-up marketing effort to target “can’t reach” customers assessed for high efficiency clothes washers.</a:t>
          </a:r>
          <a:endParaRPr lang="en-US" sz="1600" kern="1200" dirty="0"/>
        </a:p>
      </dsp:txBody>
      <dsp:txXfrm>
        <a:off x="2416" y="719698"/>
        <a:ext cx="2356544" cy="3546539"/>
      </dsp:txXfrm>
    </dsp:sp>
    <dsp:sp modelId="{0B781CAC-F1D9-4E08-A3B6-F8DA9053A45B}">
      <dsp:nvSpPr>
        <dsp:cNvPr id="0" name=""/>
        <dsp:cNvSpPr/>
      </dsp:nvSpPr>
      <dsp:spPr>
        <a:xfrm>
          <a:off x="2688877" y="61286"/>
          <a:ext cx="2356544" cy="658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Positive Program Developments </a:t>
          </a:r>
          <a:endParaRPr lang="en-US" sz="1900" kern="1200" dirty="0"/>
        </a:p>
      </dsp:txBody>
      <dsp:txXfrm>
        <a:off x="2688877" y="61286"/>
        <a:ext cx="2356544" cy="658411"/>
      </dsp:txXfrm>
    </dsp:sp>
    <dsp:sp modelId="{9C9321BD-9E03-4E7B-B3F4-6D5EE18C15B3}">
      <dsp:nvSpPr>
        <dsp:cNvPr id="0" name=""/>
        <dsp:cNvSpPr/>
      </dsp:nvSpPr>
      <dsp:spPr>
        <a:xfrm>
          <a:off x="2688877" y="719698"/>
          <a:ext cx="2356544" cy="3546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kern="1200" dirty="0" smtClean="0"/>
            <a:t>Recent new partnership with the City of Colton to serve joint customers.</a:t>
          </a:r>
          <a:endParaRPr lang="en-US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6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600" kern="1200" dirty="0" smtClean="0"/>
            <a:t>Collaboration and Co-branded materials with IRWD and SCE for Water / Energy Nexus, 10/01 deployment (in slide 8).  </a:t>
          </a:r>
          <a:endParaRPr lang="en-US" sz="16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2688877" y="719698"/>
        <a:ext cx="2356544" cy="3546539"/>
      </dsp:txXfrm>
    </dsp:sp>
    <dsp:sp modelId="{C33D2071-4284-4F77-B938-EF6D23846E56}">
      <dsp:nvSpPr>
        <dsp:cNvPr id="0" name=""/>
        <dsp:cNvSpPr/>
      </dsp:nvSpPr>
      <dsp:spPr>
        <a:xfrm>
          <a:off x="5375337" y="61286"/>
          <a:ext cx="2356544" cy="658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Areas Requiring Improvement</a:t>
          </a:r>
          <a:endParaRPr lang="en-US" sz="1900" kern="1200" dirty="0"/>
        </a:p>
      </dsp:txBody>
      <dsp:txXfrm>
        <a:off x="5375337" y="61286"/>
        <a:ext cx="2356544" cy="658411"/>
      </dsp:txXfrm>
    </dsp:sp>
    <dsp:sp modelId="{64A81153-806F-4909-A543-4CE563651E67}">
      <dsp:nvSpPr>
        <dsp:cNvPr id="0" name=""/>
        <dsp:cNvSpPr/>
      </dsp:nvSpPr>
      <dsp:spPr>
        <a:xfrm>
          <a:off x="5361693" y="756014"/>
          <a:ext cx="2356544" cy="3546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Non-responders and can’t reach customers.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Attention to evolving customer communication channels. </a:t>
          </a:r>
          <a:endParaRPr lang="en-US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>
        <a:off x="5361693" y="756014"/>
        <a:ext cx="2356544" cy="3546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43DB7-D8CD-4C4E-B619-269ECC007682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5206-48CE-5A4F-956B-3A15D770A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25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D5768-970A-4785-9001-5B9DA3D3D1E1}" type="datetimeFigureOut">
              <a:rPr lang="en-US" smtClean="0"/>
              <a:t>9/18/2016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A9AB9-89CE-4984-934A-E1B9308EC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8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1781E2-939F-4397-9A1A-18A6C58B7A5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9AB9-89CE-4984-934A-E1B9308EC2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87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1781E2-939F-4397-9A1A-18A6C58B7A5D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1781E2-939F-4397-9A1A-18A6C58B7A5D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1781E2-939F-4397-9A1A-18A6C58B7A5D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57" indent="-280406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626" indent="-224325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276" indent="-224325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927" indent="-224325" defTabSz="912879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577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227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878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528" indent="-224325" defTabSz="91287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B1781E2-939F-4397-9A1A-18A6C58B7A5D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9AB9-89CE-4984-934A-E1B9308EC2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mdossev\Desktop\gasco-tower-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721939"/>
            <a:ext cx="9171310" cy="61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flipV="1">
            <a:off x="0" y="122888"/>
            <a:ext cx="9170355" cy="109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5172917" y="6445106"/>
            <a:ext cx="1120307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CDEAC149-C6FC-46AE-B1AF-FA624DC5F60B}" type="datetime1">
              <a:rPr lang="en-US" smtClean="0"/>
              <a:pPr/>
              <a:t>9/18/2016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4141200" y="6445106"/>
            <a:ext cx="8616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56366" y="768954"/>
            <a:ext cx="1521468" cy="2002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887601" y="5446611"/>
            <a:ext cx="8268655" cy="538609"/>
          </a:xfrm>
          <a:blipFill rotWithShape="1">
            <a:blip r:embed="rId4">
              <a:alphaModFix amt="90000"/>
            </a:blip>
            <a:stretch>
              <a:fillRect/>
            </a:stretch>
          </a:blipFill>
        </p:spPr>
        <p:txBody>
          <a:bodyPr wrap="square" lIns="274320" tIns="45720" rIns="457200" bIns="182880">
            <a:sp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887601" y="4725550"/>
            <a:ext cx="8264411" cy="723275"/>
          </a:xfrm>
          <a:blipFill rotWithShape="1">
            <a:blip r:embed="rId5">
              <a:alphaModFix amt="90000"/>
            </a:blip>
            <a:stretch>
              <a:fillRect/>
            </a:stretch>
          </a:blipFill>
        </p:spPr>
        <p:txBody>
          <a:bodyPr wrap="square" lIns="274320" tIns="182880" rIns="457200" bIns="45720" anchor="b" anchorCtr="0">
            <a:spAutoFit/>
          </a:bodyPr>
          <a:lstStyle>
            <a:lvl1pPr algn="l">
              <a:defRPr sz="32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56700" cy="108857"/>
          </a:xfrm>
          <a:prstGeom prst="rect">
            <a:avLst/>
          </a:prstGeom>
          <a:solidFill>
            <a:srgbClr val="011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oGalGas-RGB-logo-full-color-horizontal-crop.ai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4" y="361790"/>
            <a:ext cx="3171593" cy="60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4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72917" y="6513381"/>
            <a:ext cx="1120307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F1A2-6BBE-4CD3-B3C3-3F28167A8285}" type="datetime1">
              <a:rPr lang="en-US" smtClean="0"/>
              <a:t>9/18/2016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1200" y="6513381"/>
            <a:ext cx="8616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9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12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72917" y="6513381"/>
            <a:ext cx="1120307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877B412-DA96-4CA4-8169-8D61E52546D7}" type="datetime1">
              <a:rPr lang="en-US" smtClean="0"/>
              <a:t>9/18/2016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1200" y="6513381"/>
            <a:ext cx="8616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2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4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72917" y="6513381"/>
            <a:ext cx="1120307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3EF8D5C-4E50-4734-A4F3-4A044690668B}" type="datetime1">
              <a:rPr lang="en-US" smtClean="0"/>
              <a:t>9/18/2016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1200" y="6513381"/>
            <a:ext cx="8616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72917" y="6513381"/>
            <a:ext cx="1120307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64501B3-727A-4534-914A-4DB31905CA84}" type="datetime1">
              <a:rPr lang="en-US" smtClean="0"/>
              <a:t>9/18/2016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1200" y="6513381"/>
            <a:ext cx="8616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971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172917" y="6513381"/>
            <a:ext cx="1120307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24DFD2-4692-4D72-BBAA-9B15EC5155AF}" type="datetime1">
              <a:rPr lang="en-US" smtClean="0"/>
              <a:t>9/18/2016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1200" y="6513381"/>
            <a:ext cx="8616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3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3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172917" y="6513381"/>
            <a:ext cx="1120307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F2D0662-E675-47AB-B797-D9A641B75424}" type="datetime1">
              <a:rPr lang="en-US" smtClean="0"/>
              <a:t>9/18/2016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141200" y="6513381"/>
            <a:ext cx="8616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2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172917" y="6513381"/>
            <a:ext cx="1120307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0F54470-7052-46CE-B43C-456D579E9B83}" type="datetime1">
              <a:rPr lang="en-US" smtClean="0"/>
              <a:t>9/18/2016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1200" y="6513381"/>
            <a:ext cx="8616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7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5172917" y="6513381"/>
            <a:ext cx="1120307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91F238-09B6-41CB-BBE7-D8B055E621E8}" type="datetime1">
              <a:rPr lang="en-US" smtClean="0"/>
              <a:t>9/18/2016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1200" y="6513381"/>
            <a:ext cx="8616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0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768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31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172917" y="6513381"/>
            <a:ext cx="1120307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8F73CF5-105E-4068-9605-FFDD84341D09}" type="datetime1">
              <a:rPr lang="en-US" smtClean="0"/>
              <a:t>9/18/2016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1200" y="6513381"/>
            <a:ext cx="8616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7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3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172917" y="6513381"/>
            <a:ext cx="1120307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B2945-2AAD-4AE3-87D6-3E2B2DBED97B}" type="datetime1">
              <a:rPr lang="en-US" smtClean="0"/>
              <a:t>9/18/2016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1200" y="6513381"/>
            <a:ext cx="8616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8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9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72917" y="6513381"/>
            <a:ext cx="1120307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F0B911B-71D9-4B5C-AE25-FA16769C6A2B}" type="datetime1">
              <a:rPr lang="en-US" smtClean="0"/>
              <a:t>9/18/2016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41200" y="6513381"/>
            <a:ext cx="861600" cy="269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1545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2410227-0A74-4DD0-97A1-EFCFB8B737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567896" y="6519258"/>
            <a:ext cx="1200300" cy="1579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1"/>
            <a:ext cx="9156700" cy="108857"/>
          </a:xfrm>
          <a:prstGeom prst="rect">
            <a:avLst/>
          </a:prstGeom>
          <a:solidFill>
            <a:srgbClr val="011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oGalGas-RGB-logo-full-color-horizontal-crop.ai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4" y="6206067"/>
            <a:ext cx="2503769" cy="4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7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400" b="1" kern="1200">
          <a:solidFill>
            <a:srgbClr val="05377E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»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67.214.100.182/Player?ClipId=,S,201608,5F34530B-C858-4795-955C-5E3477FE3661&amp;ReqServer=NDS5/NDS5&amp;QueryName=Imprenta%20Communications%20-%20SoCalGas&amp;Offset=110&amp;rai=a8d5a995-a98e-41c6-a2eb-4fd0b35b19c0&amp;ran=Media%20Monkey%20Biz&amp;roi=a8d5a995-a98e-41c6-a2eb-4fd0b35b19c0&amp;ron=Media%20Monkey%20Biz&amp;run=&amp;rut=0&amp;E=12g72WJqr7JcHhxc(h4YrWy72VIY(2&amp;Time=12gf(74S(74f(74Cb74lb74S(74f(74f(2&amp;Related=PV_1&amp;pbp=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guirre2@semprautilities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lugani@semprautilitie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0CACB6-A77D-4BAF-84A2-4C94FD07C1B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000" smtClean="0"/>
          </a:p>
        </p:txBody>
      </p:sp>
      <p:sp>
        <p:nvSpPr>
          <p:cNvPr id="2051" name="Rectangle 39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93725"/>
            <a:ext cx="8229600" cy="777875"/>
          </a:xfrm>
        </p:spPr>
        <p:txBody>
          <a:bodyPr anchor="b"/>
          <a:lstStyle/>
          <a:p>
            <a:pPr eaLnBrk="1" hangingPunct="1"/>
            <a:r>
              <a:rPr lang="en-US" altLang="en-US" sz="3200" dirty="0" err="1" smtClean="0">
                <a:solidFill>
                  <a:schemeClr val="tx1"/>
                </a:solidFill>
              </a:rPr>
              <a:t>SoCalGas</a:t>
            </a:r>
            <a:r>
              <a:rPr lang="en-US" altLang="en-US" sz="3200" dirty="0" smtClean="0">
                <a:solidFill>
                  <a:schemeClr val="tx1"/>
                </a:solidFill>
              </a:rPr>
              <a:t> CARE Program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762000" y="19812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403225" y="1382713"/>
            <a:ext cx="8335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CARE Enrollment, Penetration and Expenditures</a:t>
            </a:r>
            <a:endParaRPr lang="en-US" altLang="en-US" sz="1800" baseline="3000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10841"/>
              </p:ext>
            </p:extLst>
          </p:nvPr>
        </p:nvGraphicFramePr>
        <p:xfrm>
          <a:off x="200025" y="2108994"/>
          <a:ext cx="8743950" cy="3313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587"/>
                <a:gridCol w="1056138"/>
                <a:gridCol w="1247775"/>
                <a:gridCol w="1143000"/>
                <a:gridCol w="1371600"/>
                <a:gridCol w="1028700"/>
                <a:gridCol w="1200150"/>
              </a:tblGrid>
              <a:tr h="11159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Year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45665" marB="456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Customers Enrolled</a:t>
                      </a:r>
                      <a:endParaRPr lang="en-US" sz="1200" dirty="0"/>
                    </a:p>
                  </a:txBody>
                  <a:tcPr marT="45665" marB="456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Estimated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Eligible Customers</a:t>
                      </a:r>
                      <a:endParaRPr lang="en-US" sz="1200" dirty="0"/>
                    </a:p>
                  </a:txBody>
                  <a:tcPr marT="45665" marB="456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Penetration</a:t>
                      </a:r>
                    </a:p>
                    <a:p>
                      <a:pPr algn="ctr"/>
                      <a:r>
                        <a:rPr lang="en-US" sz="1200" dirty="0" smtClean="0"/>
                        <a:t>Rate</a:t>
                      </a:r>
                      <a:endParaRPr lang="en-US" sz="1200" dirty="0"/>
                    </a:p>
                  </a:txBody>
                  <a:tcPr marT="45665" marB="456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Expenditures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45665" marB="456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% of</a:t>
                      </a:r>
                      <a:r>
                        <a:rPr lang="en-US" sz="1200" baseline="0" dirty="0" smtClean="0"/>
                        <a:t> Authorized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45665" marB="456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Discounts</a:t>
                      </a:r>
                      <a:endParaRPr lang="en-US" sz="1200" dirty="0"/>
                    </a:p>
                  </a:txBody>
                  <a:tcPr marT="45665" marB="45665" anchor="ctr"/>
                </a:tc>
              </a:tr>
              <a:tr h="51800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2016 – YTD July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31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1,571,892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1,907,892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82.39%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$62,031,578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72.37%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$57,947,180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8" marB="45718" anchor="ctr"/>
                </a:tc>
              </a:tr>
              <a:tr h="5210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2015 Year-End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1,556,906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7" marR="91447" marT="45697" marB="4569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1,899,820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 marT="45697" marB="4569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81.95%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 marT="45697" marB="4569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$109,296,227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 marT="45697" marB="4569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74.00%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 marT="45697" marB="4569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$102,281,402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 marT="45697" marB="45697" anchor="ctr"/>
                </a:tc>
              </a:tr>
              <a:tr h="51800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2014 Year-End</a:t>
                      </a:r>
                      <a:endParaRPr lang="en-US" sz="1200" dirty="0"/>
                    </a:p>
                  </a:txBody>
                  <a:tcPr marT="45706" marB="45706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1,568,011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7" marR="91447" marT="45697" marB="4569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1,898,302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 marT="45697" marB="4569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82.60%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 marT="45697" marB="4569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$117,510,411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 marT="45697" marB="4569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80.00%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 marT="45697" marB="4569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$109,488,808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 marT="45697" marB="45697" anchor="ctr"/>
                </a:tc>
              </a:tr>
              <a:tr h="640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Note: *Pursuant to D.15-12-024 and D16-06-018, budgets have been updated to reflect a Jan 2016 - Dec 2016 full year budget, which was based of the Phase II Decision authorized 2014 budget amounts per D. 14-08-030. </a:t>
                      </a:r>
                    </a:p>
                  </a:txBody>
                  <a:tcPr marT="45706" marB="45706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7" marR="91447" marT="45703" marB="45703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 marT="45703" marB="45703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 marT="45703" marB="45703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 marT="45703" marB="45703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 marT="45703" marB="45703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7" marR="91447" marT="45703" marB="4570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6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84ACD-34C5-46D0-9450-1D63B40CF81F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3075" name="Rectangle 39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777875"/>
          </a:xfrm>
        </p:spPr>
        <p:txBody>
          <a:bodyPr anchor="b"/>
          <a:lstStyle/>
          <a:p>
            <a:pPr eaLnBrk="1" hangingPunct="1"/>
            <a:r>
              <a:rPr lang="en-US" altLang="en-US" sz="3200" dirty="0" err="1" smtClean="0">
                <a:solidFill>
                  <a:schemeClr val="tx1"/>
                </a:solidFill>
              </a:rPr>
              <a:t>SoCalGas</a:t>
            </a:r>
            <a:r>
              <a:rPr lang="en-US" altLang="en-US" sz="3200" dirty="0" smtClean="0">
                <a:solidFill>
                  <a:srgbClr val="FF0066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ESA Program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762000" y="19812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576263" y="1293813"/>
            <a:ext cx="79248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Number of Homes Treated and Program Expenditures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90563"/>
              </p:ext>
            </p:extLst>
          </p:nvPr>
        </p:nvGraphicFramePr>
        <p:xfrm>
          <a:off x="642938" y="2166938"/>
          <a:ext cx="7967662" cy="2897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902"/>
                <a:gridCol w="1005627"/>
                <a:gridCol w="1082983"/>
                <a:gridCol w="850915"/>
                <a:gridCol w="1315051"/>
                <a:gridCol w="1194184"/>
              </a:tblGrid>
              <a:tr h="8231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Year</a:t>
                      </a:r>
                      <a:endParaRPr lang="en-US" sz="1400" dirty="0">
                        <a:solidFill>
                          <a:srgbClr val="7030A0"/>
                        </a:solidFill>
                      </a:endParaRPr>
                    </a:p>
                  </a:txBody>
                  <a:tcPr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Homes Treated</a:t>
                      </a:r>
                      <a:endParaRPr lang="en-US" sz="1400" dirty="0"/>
                    </a:p>
                  </a:txBody>
                  <a:tcPr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 Goal</a:t>
                      </a:r>
                      <a:endParaRPr lang="en-US" sz="1400" dirty="0"/>
                    </a:p>
                  </a:txBody>
                  <a:tcPr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 of</a:t>
                      </a:r>
                      <a:r>
                        <a:rPr lang="en-US" sz="1400" baseline="0" dirty="0" smtClean="0"/>
                        <a:t> Goal</a:t>
                      </a:r>
                      <a:endParaRPr lang="en-US" sz="1400" dirty="0"/>
                    </a:p>
                  </a:txBody>
                  <a:tcPr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Expenditures</a:t>
                      </a:r>
                      <a:endParaRPr lang="en-US" sz="1400" dirty="0"/>
                    </a:p>
                  </a:txBody>
                  <a:tcPr marT="45742" marB="457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% of Authorized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42" marB="45742" anchor="ctr"/>
                </a:tc>
              </a:tr>
              <a:tr h="5185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2016 –YTD July 31*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45" marB="4574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31,765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136,836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23.21%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$28,885,986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32" marB="4573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21.81%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32" marB="45732" anchor="ctr"/>
                </a:tc>
              </a:tr>
              <a:tr h="518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2015 Year-End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5" marB="4574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80,316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32" marB="45732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136,836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6" marR="91446" marT="45732" marB="4573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59.00%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6" marR="91446" marT="45732" marB="4573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$74,817,588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6" marR="91446" marT="45732" marB="4573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57.00%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6" marR="91446" marT="45732" marB="45732" anchor="ctr"/>
                </a:tc>
              </a:tr>
              <a:tr h="5185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2014 Year-End</a:t>
                      </a:r>
                      <a:endParaRPr lang="en-US" sz="1400" dirty="0"/>
                    </a:p>
                  </a:txBody>
                  <a:tcPr marT="45745" marB="45745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92,967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48" marB="45748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136,836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48" marB="457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67.94%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5748" marB="457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$93,781,355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5748" marB="457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71.00%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5748" marB="45748" anchor="ctr"/>
                </a:tc>
              </a:tr>
              <a:tr h="518500">
                <a:tc gridSpan="6"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Note: *Pursuant to D.15-12-024 and D16-06-018, budgets have been updated to reflect a Jan 2016 - Dec 2016 full year budget, which was based of the Phase II Decision authorized 2014 budget amounts per D. 14-08-030. </a:t>
                      </a:r>
                    </a:p>
                  </a:txBody>
                  <a:tcPr marT="45745" marB="45745" anchor="ctr"/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36" marB="45736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26" marR="91426" marT="45736" marB="45736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5736" marB="45736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5736" marB="45736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6" marR="91426" marT="45736" marB="4573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8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268585-7C4B-48E1-A98C-1C0DC0E28B71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2051" name="Rectangle 395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84138"/>
            <a:ext cx="8229600" cy="777875"/>
          </a:xfrm>
        </p:spPr>
        <p:txBody>
          <a:bodyPr anchor="b"/>
          <a:lstStyle/>
          <a:p>
            <a:r>
              <a:rPr lang="en-US" altLang="en-US" sz="3200" dirty="0" err="1">
                <a:solidFill>
                  <a:schemeClr val="tx1"/>
                </a:solidFill>
              </a:rPr>
              <a:t>SoCalGas</a:t>
            </a:r>
            <a:r>
              <a:rPr lang="en-US" altLang="en-US" sz="3200" dirty="0" smtClean="0">
                <a:solidFill>
                  <a:srgbClr val="080808"/>
                </a:solidFill>
              </a:rPr>
              <a:t> </a:t>
            </a:r>
            <a:r>
              <a:rPr lang="en-US" altLang="en-US" sz="3200" dirty="0" smtClean="0">
                <a:solidFill>
                  <a:schemeClr val="tx1"/>
                </a:solidFill>
              </a:rPr>
              <a:t>ESA Program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762000" y="19812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579438" y="842963"/>
            <a:ext cx="792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2015 Year-End Expenditures and Unspent Funds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486442"/>
              </p:ext>
            </p:extLst>
          </p:nvPr>
        </p:nvGraphicFramePr>
        <p:xfrm>
          <a:off x="579438" y="1182688"/>
          <a:ext cx="7924800" cy="1017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/>
                <a:gridCol w="1295400"/>
                <a:gridCol w="1828800"/>
                <a:gridCol w="1524000"/>
                <a:gridCol w="1866900"/>
              </a:tblGrid>
              <a:tr h="6399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Expenses</a:t>
                      </a:r>
                      <a:br>
                        <a:rPr lang="en-US" sz="12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en-US" sz="12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T="45659" marB="4565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Amount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Authorized 2015</a:t>
                      </a:r>
                      <a:endParaRPr lang="en-US" sz="12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T="45659" marB="4565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Unspent 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Funds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in 2015 </a:t>
                      </a:r>
                      <a:r>
                        <a:rPr lang="en-US" sz="1200" baseline="30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45659" marB="4565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Unspent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Funds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Through 2014 </a:t>
                      </a:r>
                      <a:r>
                        <a:rPr lang="en-US" sz="12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T="45659" marB="4565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Total Unspent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Funds 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Through 2015 </a:t>
                      </a:r>
                      <a:endParaRPr lang="en-US" sz="12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T="45659" marB="45659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763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$74.8M</a:t>
                      </a:r>
                      <a:endParaRPr lang="en-US" sz="1400" b="0" i="0" u="none" strike="noStrike" baseline="30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41" marB="457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$131.4M</a:t>
                      </a:r>
                      <a:r>
                        <a:rPr lang="en-US" sz="1400" b="0" i="0" u="none" strike="noStrike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400" b="0" i="0" u="none" strike="noStrike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$57.1M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41" marB="457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$113.2M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1" marB="457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$170.3M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1" marB="45741" anchor="ctr"/>
                </a:tc>
              </a:tr>
            </a:tbl>
          </a:graphicData>
        </a:graphic>
      </p:graphicFrame>
      <p:sp>
        <p:nvSpPr>
          <p:cNvPr id="2074" name="TextBox 5"/>
          <p:cNvSpPr txBox="1">
            <a:spLocks noChangeArrowheads="1"/>
          </p:cNvSpPr>
          <p:nvPr/>
        </p:nvSpPr>
        <p:spPr bwMode="auto">
          <a:xfrm>
            <a:off x="561975" y="6078538"/>
            <a:ext cx="7924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SzPct val="25000"/>
              <a:buFontTx/>
              <a:buNone/>
            </a:pP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500" y="2166938"/>
            <a:ext cx="82677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n-US" sz="1200" b="1" kern="0" baseline="30000" dirty="0">
                <a:solidFill>
                  <a:srgbClr val="005C78">
                    <a:lumMod val="50000"/>
                  </a:srgbClr>
                </a:solidFill>
                <a:latin typeface="Arial" charset="0"/>
                <a:ea typeface="ヒラギノ角ゴ Pro W3" pitchFamily="-65" charset="-128"/>
              </a:rPr>
              <a:t>1 </a:t>
            </a:r>
            <a:r>
              <a:rPr lang="en-US" sz="1200" dirty="0"/>
              <a:t>Excludes $1.0 million 'Carry Back Funding' authorized for 2014, not applicable to the 2015 Bridge period</a:t>
            </a:r>
            <a:r>
              <a:rPr lang="en-US" sz="1200" dirty="0" smtClean="0"/>
              <a:t>.</a:t>
            </a:r>
          </a:p>
          <a:p>
            <a:pPr marL="9144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n-US" sz="1200" b="1" kern="0" baseline="30000" dirty="0" smtClean="0">
                <a:solidFill>
                  <a:srgbClr val="005C78">
                    <a:lumMod val="50000"/>
                  </a:srgbClr>
                </a:solidFill>
                <a:latin typeface="Arial" charset="0"/>
                <a:ea typeface="ヒラギノ角ゴ Pro W3" pitchFamily="-65" charset="-128"/>
              </a:rPr>
              <a:t>2</a:t>
            </a:r>
            <a:r>
              <a:rPr lang="en-US" altLang="en-US" sz="1200" b="1" kern="0" dirty="0" smtClean="0">
                <a:solidFill>
                  <a:srgbClr val="005C78">
                    <a:lumMod val="50000"/>
                  </a:srgbClr>
                </a:solidFill>
                <a:latin typeface="Arial" charset="0"/>
                <a:ea typeface="ヒラギノ角ゴ Pro W3" pitchFamily="-65" charset="-128"/>
              </a:rPr>
              <a:t> </a:t>
            </a:r>
            <a:r>
              <a:rPr lang="en-US" altLang="en-US" sz="1200" kern="0" dirty="0" smtClean="0">
                <a:solidFill>
                  <a:srgbClr val="005C78">
                    <a:lumMod val="50000"/>
                  </a:srgbClr>
                </a:solidFill>
                <a:latin typeface="Arial" charset="0"/>
                <a:ea typeface="ヒラギノ角ゴ Pro W3" pitchFamily="-65" charset="-128"/>
              </a:rPr>
              <a:t>Total unspent dollars is from 2012-2014.</a:t>
            </a:r>
            <a:endParaRPr lang="en-US" altLang="en-US" sz="1200" kern="0" dirty="0">
              <a:solidFill>
                <a:srgbClr val="005C78">
                  <a:lumMod val="50000"/>
                </a:srgbClr>
              </a:solidFill>
              <a:latin typeface="Arial" charset="0"/>
              <a:ea typeface="ヒラギノ角ゴ Pro W3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8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0CACB6-A77D-4BAF-84A2-4C94FD07C1B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 smtClean="0"/>
          </a:p>
        </p:txBody>
      </p:sp>
      <p:sp>
        <p:nvSpPr>
          <p:cNvPr id="2051" name="Rectangle 39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93725"/>
            <a:ext cx="8229600" cy="777875"/>
          </a:xfrm>
        </p:spPr>
        <p:txBody>
          <a:bodyPr anchor="b"/>
          <a:lstStyle/>
          <a:p>
            <a:pPr eaLnBrk="1" hangingPunct="1"/>
            <a:r>
              <a:rPr lang="en-US" altLang="en-US" sz="3200" dirty="0" err="1" smtClean="0">
                <a:solidFill>
                  <a:schemeClr val="tx1"/>
                </a:solidFill>
              </a:rPr>
              <a:t>SoCalGas</a:t>
            </a:r>
            <a:r>
              <a:rPr lang="en-US" altLang="en-US" sz="3200" dirty="0" smtClean="0">
                <a:solidFill>
                  <a:schemeClr val="tx1"/>
                </a:solidFill>
              </a:rPr>
              <a:t> ESA Program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762000" y="19812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66474155"/>
              </p:ext>
            </p:extLst>
          </p:nvPr>
        </p:nvGraphicFramePr>
        <p:xfrm>
          <a:off x="666750" y="1466850"/>
          <a:ext cx="7991475" cy="459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55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0CACB6-A77D-4BAF-84A2-4C94FD07C1B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 smtClean="0"/>
          </a:p>
        </p:txBody>
      </p:sp>
      <p:sp>
        <p:nvSpPr>
          <p:cNvPr id="2051" name="Rectangle 395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450850"/>
            <a:ext cx="8229600" cy="777875"/>
          </a:xfrm>
        </p:spPr>
        <p:txBody>
          <a:bodyPr anchor="b"/>
          <a:lstStyle/>
          <a:p>
            <a:pPr eaLnBrk="1" hangingPunct="1"/>
            <a:r>
              <a:rPr lang="en-US" altLang="en-US" sz="3200" dirty="0" err="1" smtClean="0">
                <a:solidFill>
                  <a:schemeClr val="tx1"/>
                </a:solidFill>
              </a:rPr>
              <a:t>SoCalGas</a:t>
            </a:r>
            <a:r>
              <a:rPr lang="en-US" altLang="en-US" sz="3200" dirty="0" smtClean="0">
                <a:solidFill>
                  <a:schemeClr val="tx1"/>
                </a:solidFill>
              </a:rPr>
              <a:t> ESA Program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762000" y="19812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</a:t>
            </a:r>
          </a:p>
        </p:txBody>
      </p:sp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1590675"/>
            <a:ext cx="71818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2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0CACB6-A77D-4BAF-84A2-4C94FD07C1B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 smtClean="0"/>
          </a:p>
        </p:txBody>
      </p:sp>
      <p:sp>
        <p:nvSpPr>
          <p:cNvPr id="2051" name="Rectangle 395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393700"/>
            <a:ext cx="8229600" cy="777875"/>
          </a:xfrm>
        </p:spPr>
        <p:txBody>
          <a:bodyPr anchor="b"/>
          <a:lstStyle/>
          <a:p>
            <a:pPr eaLnBrk="1" hangingPunct="1"/>
            <a:r>
              <a:rPr lang="en-US" altLang="en-US" sz="3200" dirty="0" err="1" smtClean="0">
                <a:solidFill>
                  <a:schemeClr val="tx1"/>
                </a:solidFill>
              </a:rPr>
              <a:t>SoCalGas</a:t>
            </a:r>
            <a:r>
              <a:rPr lang="en-US" altLang="en-US" sz="3200" dirty="0" smtClean="0">
                <a:solidFill>
                  <a:schemeClr val="tx1"/>
                </a:solidFill>
              </a:rPr>
              <a:t> CARE Program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762000" y="19812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34302594"/>
              </p:ext>
            </p:extLst>
          </p:nvPr>
        </p:nvGraphicFramePr>
        <p:xfrm>
          <a:off x="857250" y="1343025"/>
          <a:ext cx="7734299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67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0CACB6-A77D-4BAF-84A2-4C94FD07C1B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 smtClean="0"/>
          </a:p>
        </p:txBody>
      </p:sp>
      <p:sp>
        <p:nvSpPr>
          <p:cNvPr id="2051" name="Rectangle 39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93725"/>
            <a:ext cx="8229600" cy="777875"/>
          </a:xfrm>
        </p:spPr>
        <p:txBody>
          <a:bodyPr anchor="b"/>
          <a:lstStyle/>
          <a:p>
            <a:pPr eaLnBrk="1" hangingPunct="1"/>
            <a:r>
              <a:rPr lang="en-US" altLang="en-US" sz="3200" dirty="0" err="1" smtClean="0">
                <a:solidFill>
                  <a:schemeClr val="tx1"/>
                </a:solidFill>
              </a:rPr>
              <a:t>SoCalGas</a:t>
            </a:r>
            <a:r>
              <a:rPr lang="en-US" altLang="en-US" sz="3200" dirty="0" smtClean="0">
                <a:solidFill>
                  <a:schemeClr val="tx1"/>
                </a:solidFill>
              </a:rPr>
              <a:t> Marketing &amp; Outreach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762000" y="19812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	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99473526"/>
              </p:ext>
            </p:extLst>
          </p:nvPr>
        </p:nvGraphicFramePr>
        <p:xfrm>
          <a:off x="876300" y="1321989"/>
          <a:ext cx="7734299" cy="4327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8670" y="5743689"/>
            <a:ext cx="7350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*Information does not include fifth media round table scheduled for 9/15/16 in Ventura, CA.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84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410227-0A74-4DD0-97A1-EFCFB8B737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714" y="817825"/>
            <a:ext cx="4517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CARE/ESAP Media Roundtable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101871" y="803955"/>
            <a:ext cx="3804004" cy="5421758"/>
            <a:chOff x="5183759" y="329781"/>
            <a:chExt cx="4026645" cy="603241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134" y="947473"/>
              <a:ext cx="3589361" cy="5414720"/>
            </a:xfrm>
            <a:prstGeom prst="rect">
              <a:avLst/>
            </a:prstGeom>
            <a:noFill/>
            <a:ln w="9525">
              <a:solidFill>
                <a:schemeClr val="tx2">
                  <a:lumMod val="20000"/>
                  <a:lumOff val="8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19881450">
              <a:off x="5383999" y="3470165"/>
              <a:ext cx="766405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Draft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9881450">
              <a:off x="7973577" y="2778659"/>
              <a:ext cx="766405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Draft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83759" y="329781"/>
              <a:ext cx="4026645" cy="390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October: Water Energy Collaboration</a:t>
              </a:r>
              <a:endParaRPr lang="en-US" sz="1600" b="1" dirty="0"/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4" name="Picture 1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4" y="1265977"/>
            <a:ext cx="4459427" cy="3342825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0142" y="4638675"/>
            <a:ext cx="4457710" cy="1477328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14300" lvl="0" indent="0"/>
            <a:r>
              <a:rPr lang="en-US" b="1" dirty="0" smtClean="0"/>
              <a:t>Accessibility:</a:t>
            </a:r>
          </a:p>
          <a:p>
            <a:pPr marL="114300" lvl="0" indent="0"/>
            <a:r>
              <a:rPr lang="en-US" dirty="0" smtClean="0"/>
              <a:t>Disability </a:t>
            </a:r>
            <a:r>
              <a:rPr lang="en-US" dirty="0"/>
              <a:t>advocate employed to support community outreach.  As of last year, the </a:t>
            </a:r>
            <a:r>
              <a:rPr lang="en-US" dirty="0" smtClean="0"/>
              <a:t>ESA Program </a:t>
            </a:r>
            <a:r>
              <a:rPr lang="en-US" dirty="0"/>
              <a:t>met it’s disability outreach goal.  </a:t>
            </a:r>
          </a:p>
        </p:txBody>
      </p:sp>
      <p:sp>
        <p:nvSpPr>
          <p:cNvPr id="15" name="Rectangle 395"/>
          <p:cNvSpPr txBox="1">
            <a:spLocks noChangeArrowheads="1"/>
          </p:cNvSpPr>
          <p:nvPr/>
        </p:nvSpPr>
        <p:spPr>
          <a:xfrm>
            <a:off x="457200" y="68262"/>
            <a:ext cx="8229600" cy="777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05377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en-US" sz="3200" dirty="0" err="1" smtClean="0">
                <a:solidFill>
                  <a:schemeClr val="tx1"/>
                </a:solidFill>
              </a:rPr>
              <a:t>SoCalGas</a:t>
            </a:r>
            <a:r>
              <a:rPr lang="en-US" altLang="en-US" sz="3200" dirty="0" smtClean="0">
                <a:solidFill>
                  <a:schemeClr val="tx1"/>
                </a:solidFill>
              </a:rPr>
              <a:t> Marketing &amp; Outreach</a:t>
            </a:r>
          </a:p>
        </p:txBody>
      </p:sp>
    </p:spTree>
    <p:extLst>
      <p:ext uri="{BB962C8B-B14F-4D97-AF65-F5344CB8AC3E}">
        <p14:creationId xmlns:p14="http://schemas.microsoft.com/office/powerpoint/2010/main" val="19669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22E285-1399-4F47-9A63-B5EC7024121B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4099" name="Rectangle 39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229600" cy="777875"/>
          </a:xfrm>
        </p:spPr>
        <p:txBody>
          <a:bodyPr anchor="b"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</a:rPr>
              <a:t>SoCalGas Utility Contacts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762000" y="1476375"/>
            <a:ext cx="83820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dirty="0" smtClean="0">
                <a:solidFill>
                  <a:srgbClr val="000000"/>
                </a:solidFill>
              </a:rPr>
              <a:t>CARE &amp; ESA Program </a:t>
            </a:r>
            <a:r>
              <a:rPr lang="en-US" altLang="en-US" sz="2800" dirty="0">
                <a:solidFill>
                  <a:srgbClr val="000000"/>
                </a:solidFill>
              </a:rPr>
              <a:t>– Mark Aguirre, Program </a:t>
            </a:r>
            <a:r>
              <a:rPr lang="en-US" altLang="en-US" sz="2800" dirty="0" smtClean="0">
                <a:solidFill>
                  <a:srgbClr val="000000"/>
                </a:solidFill>
              </a:rPr>
              <a:t>Manager  </a:t>
            </a:r>
            <a:r>
              <a:rPr lang="en-US" altLang="en-US" sz="2800" dirty="0" smtClean="0">
                <a:solidFill>
                  <a:srgbClr val="000000"/>
                </a:solidFill>
                <a:hlinkClick r:id="rId3"/>
              </a:rPr>
              <a:t>MAguirre2@semprautilities.com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Marketing &amp; Outreach – Regina Lugani, </a:t>
            </a:r>
            <a:r>
              <a:rPr lang="en-US" altLang="en-US" sz="2800" dirty="0" smtClean="0">
                <a:solidFill>
                  <a:srgbClr val="000000"/>
                </a:solidFill>
              </a:rPr>
              <a:t>Program Manager  </a:t>
            </a:r>
            <a:r>
              <a:rPr lang="en-US" altLang="en-US" sz="2800" dirty="0" smtClean="0">
                <a:solidFill>
                  <a:srgbClr val="000000"/>
                </a:solidFill>
                <a:hlinkClick r:id="rId4"/>
              </a:rPr>
              <a:t>Rlugani@semprautilities.com</a:t>
            </a:r>
            <a:endParaRPr lang="en-US" altLang="en-US" sz="28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Regulatory Policy &amp; Reporting – Darren Hanway, </a:t>
            </a:r>
            <a:r>
              <a:rPr lang="en-US" altLang="en-US" sz="2800" dirty="0" smtClean="0">
                <a:solidFill>
                  <a:srgbClr val="000000"/>
                </a:solidFill>
              </a:rPr>
              <a:t>Manager </a:t>
            </a:r>
            <a:r>
              <a:rPr lang="en-US" altLang="en-US" sz="2800" u="sng" dirty="0">
                <a:solidFill>
                  <a:schemeClr val="tx2"/>
                </a:solidFill>
              </a:rPr>
              <a:t>DHanway</a:t>
            </a:r>
            <a:r>
              <a:rPr lang="en-US" altLang="en-US" sz="2800" u="sng" dirty="0">
                <a:solidFill>
                  <a:schemeClr val="tx2"/>
                </a:solidFill>
                <a:hlinkClick r:id="rId3"/>
              </a:rPr>
              <a:t>@</a:t>
            </a:r>
            <a:r>
              <a:rPr lang="en-US" altLang="en-US" sz="2800" dirty="0">
                <a:solidFill>
                  <a:srgbClr val="000000"/>
                </a:solidFill>
                <a:hlinkClick r:id="rId3"/>
              </a:rPr>
              <a:t>semprautilities.com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550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CalGas - fonts">
      <a:dk1>
        <a:sysClr val="windowText" lastClr="000000"/>
      </a:dk1>
      <a:lt1>
        <a:sysClr val="window" lastClr="FFFFFF"/>
      </a:lt1>
      <a:dk2>
        <a:srgbClr val="004B91"/>
      </a:dk2>
      <a:lt2>
        <a:srgbClr val="EEECE1"/>
      </a:lt2>
      <a:accent1>
        <a:srgbClr val="639EC8"/>
      </a:accent1>
      <a:accent2>
        <a:srgbClr val="72CCD2"/>
      </a:accent2>
      <a:accent3>
        <a:srgbClr val="54B948"/>
      </a:accent3>
      <a:accent4>
        <a:srgbClr val="B4D88B"/>
      </a:accent4>
      <a:accent5>
        <a:srgbClr val="FFE363"/>
      </a:accent5>
      <a:accent6>
        <a:srgbClr val="FDB913"/>
      </a:accent6>
      <a:hlink>
        <a:srgbClr val="084992"/>
      </a:hlink>
      <a:folHlink>
        <a:srgbClr val="639EC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4635</TotalTime>
  <Words>709</Words>
  <Application>Microsoft Office PowerPoint</Application>
  <PresentationFormat>On-screen Show (4:3)</PresentationFormat>
  <Paragraphs>157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SoCalGas CARE Program</vt:lpstr>
      <vt:lpstr>SoCalGas ESA Program</vt:lpstr>
      <vt:lpstr>SoCalGas ESA Program</vt:lpstr>
      <vt:lpstr>SoCalGas ESA Program</vt:lpstr>
      <vt:lpstr>SoCalGas ESA Program</vt:lpstr>
      <vt:lpstr>SoCalGas CARE Program</vt:lpstr>
      <vt:lpstr>SoCalGas Marketing &amp; Outreach</vt:lpstr>
      <vt:lpstr>PowerPoint Presentation</vt:lpstr>
      <vt:lpstr>SoCalGas Utility Contacts</vt:lpstr>
    </vt:vector>
  </TitlesOfParts>
  <Company>Sempra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Dossev, Michael</dc:creator>
  <cp:lastModifiedBy>Zaida Amaya</cp:lastModifiedBy>
  <cp:revision>180</cp:revision>
  <dcterms:created xsi:type="dcterms:W3CDTF">2011-08-08T23:12:30Z</dcterms:created>
  <dcterms:modified xsi:type="dcterms:W3CDTF">2016-09-18T16:33:47Z</dcterms:modified>
</cp:coreProperties>
</file>