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1"/>
  </p:notesMasterIdLst>
  <p:sldIdLst>
    <p:sldId id="257" r:id="rId3"/>
    <p:sldId id="258" r:id="rId4"/>
    <p:sldId id="285" r:id="rId5"/>
    <p:sldId id="284" r:id="rId6"/>
    <p:sldId id="265" r:id="rId7"/>
    <p:sldId id="286" r:id="rId8"/>
    <p:sldId id="287" r:id="rId9"/>
    <p:sldId id="281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81" d="100"/>
          <a:sy n="81" d="100"/>
        </p:scale>
        <p:origin x="-82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23331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81000" y="1026693"/>
            <a:ext cx="8368500" cy="2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29292"/>
              </a:buClr>
              <a:buFont typeface="Arial"/>
              <a:buNone/>
              <a:defRPr sz="16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188" marR="0" lvl="1" indent="-12688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377" marR="0" lvl="2" indent="-1267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64" marR="0" lvl="3" indent="-1266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754" marR="0" lvl="4" indent="-1265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5941" marR="0" lvl="5" indent="-12641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131" marR="0" lvl="6" indent="-12631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320" marR="0" lvl="7" indent="-12619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508" marR="0" lvl="8" indent="-1260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81000" y="366182"/>
            <a:ext cx="83685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Font typeface="Roboto"/>
              <a:buNone/>
              <a:defRPr sz="3200" b="1" i="0" u="none" strike="noStrike" cap="non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_p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nwcouncil.org/media/7149941/7thplanfinal_allappendic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0" y="386775"/>
            <a:ext cx="9144000" cy="98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262626"/>
              </a:buClr>
              <a:buSzPct val="25000"/>
            </a:pPr>
            <a:r>
              <a:rPr lang="en-US" sz="4400" dirty="0" smtClean="0">
                <a:solidFill>
                  <a:srgbClr val="002060"/>
                </a:solidFill>
              </a:rPr>
              <a:t>California Public Utilities Commission Energy Impacts of Cannabis Cultivation Workshop</a:t>
            </a:r>
            <a:endParaRPr sz="4400" b="1" dirty="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848" y="5816200"/>
            <a:ext cx="2784149" cy="8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02" name="Picture 2" descr="Image result for California Public Utilities Commiss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971800"/>
            <a:ext cx="2999344" cy="292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304800" y="2286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Oregon Overview</a:t>
            </a:r>
            <a:endParaRPr lang="en-US" sz="4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algn="ctr" rtl="0">
              <a:spcBef>
                <a:spcPts val="0"/>
              </a:spcBef>
              <a:buClr>
                <a:srgbClr val="262626"/>
              </a:buClr>
              <a:buFont typeface="Arial"/>
              <a:buNone/>
            </a:pPr>
            <a:endParaRPr sz="44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848" y="5816200"/>
            <a:ext cx="2784149" cy="8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228600" y="11430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938953"/>
              </a:buClr>
              <a:buSzPct val="100000"/>
              <a:buFont typeface="Avenir"/>
              <a:buChar char="●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449 permitted recreational growers in Oregon</a:t>
            </a:r>
          </a:p>
          <a:p>
            <a:pPr marL="457200" lvl="0" indent="-381000" rtl="0">
              <a:spcBef>
                <a:spcPts val="0"/>
              </a:spcBef>
              <a:buClr>
                <a:srgbClr val="938953"/>
              </a:buClr>
              <a:buSzPct val="100000"/>
            </a:pPr>
            <a:endParaRPr lang="en-US" sz="2400" b="1" dirty="0" smtClean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rtl="0">
              <a:spcBef>
                <a:spcPts val="0"/>
              </a:spcBef>
              <a:buClr>
                <a:srgbClr val="938953"/>
              </a:buClr>
              <a:buSzPct val="100000"/>
              <a:buFont typeface="Avenir"/>
              <a:buChar char="●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Northwest Power and Conservation Council’s 7</a:t>
            </a:r>
            <a:r>
              <a:rPr lang="en-US" sz="2400" b="1" baseline="30000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th</a:t>
            </a: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 Power Plan addresses indoor agriculture using Washington data from 2014. The council also does a grower survey. </a:t>
            </a:r>
          </a:p>
          <a:p>
            <a:pPr marL="457200" lvl="4" indent="-381000">
              <a:buClr>
                <a:srgbClr val="938953"/>
              </a:buClr>
              <a:buSzPct val="100000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	</a:t>
            </a: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https://www.nwcouncil.org/media/7149941/7thplanfinal_allappendices.pdf</a:t>
            </a:r>
            <a:endParaRPr lang="en-US" sz="2400" b="1" dirty="0" smtClean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rtl="0">
              <a:spcBef>
                <a:spcPts val="0"/>
              </a:spcBef>
              <a:buClr>
                <a:srgbClr val="938953"/>
              </a:buClr>
              <a:buSzPct val="100000"/>
            </a:pPr>
            <a:endParaRPr lang="en-US" sz="2400" b="1" dirty="0" smtClean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rtl="0">
              <a:spcBef>
                <a:spcPts val="0"/>
              </a:spcBef>
              <a:buClr>
                <a:srgbClr val="938953"/>
              </a:buClr>
              <a:buSzPct val="100000"/>
              <a:buFont typeface="Avenir"/>
              <a:buChar char="●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The Oregon Liquor Control Commission does not distinguish between outdoor and indoor grow facilities when reporting permitted growers</a:t>
            </a:r>
          </a:p>
          <a:p>
            <a:pPr marL="457200" lvl="0" indent="-381000" rtl="0">
              <a:spcBef>
                <a:spcPts val="0"/>
              </a:spcBef>
              <a:buClr>
                <a:srgbClr val="938953"/>
              </a:buClr>
              <a:buSzPct val="100000"/>
            </a:pPr>
            <a:endParaRPr lang="en-US" sz="2400" b="1" dirty="0" smtClean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9154" name="Picture 2" descr="Image result for State of Oregon 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3608" y="0"/>
            <a:ext cx="1470392" cy="146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304800" y="386775"/>
            <a:ext cx="8610600" cy="75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Energy Organizations Serving Oregon</a:t>
            </a:r>
            <a:endParaRPr lang="en-US" sz="4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algn="ctr" rtl="0">
              <a:spcBef>
                <a:spcPts val="0"/>
              </a:spcBef>
              <a:buClr>
                <a:srgbClr val="262626"/>
              </a:buClr>
              <a:buFont typeface="Arial"/>
              <a:buNone/>
            </a:pPr>
            <a:endParaRPr sz="44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826" name="AutoShape 2" descr="Image result for energy trust of oreg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9874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05000"/>
            <a:ext cx="1920239" cy="1920240"/>
          </a:xfrm>
          <a:prstGeom prst="rect">
            <a:avLst/>
          </a:prstGeom>
          <a:noFill/>
        </p:spPr>
      </p:pic>
      <p:pic>
        <p:nvPicPr>
          <p:cNvPr id="79876" name="Picture 4" descr="Image result for Northwest Energy Efficiency Alli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28800"/>
            <a:ext cx="2105025" cy="1590675"/>
          </a:xfrm>
          <a:prstGeom prst="rect">
            <a:avLst/>
          </a:prstGeom>
          <a:noFill/>
        </p:spPr>
      </p:pic>
      <p:pic>
        <p:nvPicPr>
          <p:cNvPr id="13" name="Picture 8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514600"/>
            <a:ext cx="3779520" cy="1828800"/>
          </a:xfrm>
          <a:prstGeom prst="rect">
            <a:avLst/>
          </a:prstGeom>
          <a:noFill/>
        </p:spPr>
      </p:pic>
      <p:pic>
        <p:nvPicPr>
          <p:cNvPr id="79884" name="Picture 12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800600"/>
            <a:ext cx="342247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304800" y="386775"/>
            <a:ext cx="8610600" cy="75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Oregon Energy Stakeholders</a:t>
            </a:r>
            <a:endParaRPr lang="en-US" sz="4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algn="ctr" rtl="0">
              <a:spcBef>
                <a:spcPts val="0"/>
              </a:spcBef>
              <a:buClr>
                <a:srgbClr val="262626"/>
              </a:buClr>
              <a:buFont typeface="Arial"/>
              <a:buNone/>
            </a:pPr>
            <a:endParaRPr sz="44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52600"/>
            <a:ext cx="2784149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77826" name="AutoShape 2" descr="Image result for energy trust of oreg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834" name="Picture 10" descr="Image result for OLCC 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90800"/>
            <a:ext cx="1828800" cy="1828800"/>
          </a:xfrm>
          <a:prstGeom prst="rect">
            <a:avLst/>
          </a:prstGeom>
          <a:noFill/>
        </p:spPr>
      </p:pic>
      <p:pic>
        <p:nvPicPr>
          <p:cNvPr id="77836" name="Picture 12" descr="Image result for Oregon Department of ener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371600"/>
            <a:ext cx="1905000" cy="1905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438400" y="5181600"/>
            <a:ext cx="4339650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HB 3400 – </a:t>
            </a:r>
          </a:p>
          <a:p>
            <a:pPr algn="ctr"/>
            <a:r>
              <a:rPr lang="en-US" sz="1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TASK FORCE ON CANNABIS </a:t>
            </a:r>
          </a:p>
          <a:p>
            <a:pPr algn="ctr"/>
            <a:r>
              <a:rPr lang="en-US" sz="1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ENVIRONMENTAL BEST PRACTICES </a:t>
            </a:r>
            <a:endParaRPr lang="en-US" sz="1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762000" y="386775"/>
            <a:ext cx="7620000" cy="98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Challenges</a:t>
            </a:r>
            <a:endParaRPr lang="en-US" sz="4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algn="ctr" rtl="0">
              <a:spcBef>
                <a:spcPts val="0"/>
              </a:spcBef>
              <a:buClr>
                <a:srgbClr val="262626"/>
              </a:buClr>
              <a:buFont typeface="Arial"/>
              <a:buNone/>
            </a:pPr>
            <a:endParaRPr sz="44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848" y="5816200"/>
            <a:ext cx="2784149" cy="8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837250" y="1224974"/>
            <a:ext cx="6706550" cy="4871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We do not have a baseline of energy consumption for indoor grow facilities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endParaRPr lang="en-US" sz="2400" b="1" dirty="0" smtClean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Growers are not familiar with utility hook up process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endParaRPr lang="en-US" sz="2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Growers may have challenges forecasting energy needs and time to full facility operability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endParaRPr lang="en-US" sz="2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There has to be a customized approach to the grower customer class</a:t>
            </a:r>
            <a:endParaRPr lang="en-US" sz="2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762000" y="386775"/>
            <a:ext cx="7620000" cy="98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Challenges</a:t>
            </a:r>
            <a:endParaRPr lang="en-US" sz="4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algn="ctr" rtl="0">
              <a:spcBef>
                <a:spcPts val="0"/>
              </a:spcBef>
              <a:buClr>
                <a:srgbClr val="262626"/>
              </a:buClr>
              <a:buFont typeface="Arial"/>
              <a:buNone/>
            </a:pPr>
            <a:endParaRPr sz="44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848" y="5816200"/>
            <a:ext cx="2784149" cy="8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 descr="Indoor Ag_DH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143000"/>
            <a:ext cx="6995163" cy="4480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762000" y="228600"/>
            <a:ext cx="7620000" cy="680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Recommendations</a:t>
            </a:r>
            <a:endParaRPr lang="en-US" sz="4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algn="ctr" rtl="0">
              <a:spcBef>
                <a:spcPts val="0"/>
              </a:spcBef>
              <a:buClr>
                <a:srgbClr val="262626"/>
              </a:buClr>
              <a:buFont typeface="Arial"/>
              <a:buNone/>
            </a:pPr>
            <a:endParaRPr sz="44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848" y="5816200"/>
            <a:ext cx="2784149" cy="8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914400" y="1066800"/>
            <a:ext cx="6324600" cy="5175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This is a classic market transformation opportunity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Utilities need a consistent approach to the growers in California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Both the “New Connects” department and the Efficiency department need to coordinate in their outreach to growers.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California recreational cannabis licensing entity should require power and water forecasting and reporting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r>
              <a:rPr lang="en-US" sz="2400" b="1" dirty="0" smtClean="0">
                <a:solidFill>
                  <a:srgbClr val="938953"/>
                </a:solidFill>
                <a:latin typeface="Avenir"/>
                <a:ea typeface="Avenir"/>
                <a:cs typeface="Avenir"/>
                <a:sym typeface="Avenir"/>
              </a:rPr>
              <a:t>Need to encourage sharing facility energy data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endParaRPr lang="en-US" sz="2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ct val="100000"/>
              <a:buFont typeface="Avenir"/>
              <a:buChar char="●"/>
            </a:pPr>
            <a:endParaRPr lang="en-US" sz="2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938953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4900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_16_9">
  <a:themeElements>
    <a:clrScheme name="Theme 38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167</Words>
  <Application>Microsoft Office PowerPoint</Application>
  <PresentationFormat>On-screen Show (4:3)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Avenir</vt:lpstr>
      <vt:lpstr>Roboto</vt:lpstr>
      <vt:lpstr>simple-dark-2</vt:lpstr>
      <vt:lpstr>Temp_16_9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jmorris</dc:creator>
  <cp:lastModifiedBy>Mulqueen, April</cp:lastModifiedBy>
  <cp:revision>30</cp:revision>
  <dcterms:modified xsi:type="dcterms:W3CDTF">2017-03-02T19:12:59Z</dcterms:modified>
</cp:coreProperties>
</file>