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99" r:id="rId2"/>
    <p:sldId id="301" r:id="rId3"/>
    <p:sldId id="300" r:id="rId4"/>
    <p:sldId id="30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980"/>
    <p:restoredTop sz="94231"/>
  </p:normalViewPr>
  <p:slideViewPr>
    <p:cSldViewPr snapToGrid="0" snapToObjects="1">
      <p:cViewPr>
        <p:scale>
          <a:sx n="95" d="100"/>
          <a:sy n="95" d="100"/>
        </p:scale>
        <p:origin x="912" y="3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583350-6497-6C4A-8564-1B6ABDA0B789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C2095-2C12-D24D-BF5B-D4A5ADED5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51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C2095-2C12-D24D-BF5B-D4A5ADED584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435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57E6F-DEC3-174C-A8D7-52D6F7046644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F1268-2924-5446-9F2B-B0FAC2DD2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874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57E6F-DEC3-174C-A8D7-52D6F7046644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F1268-2924-5446-9F2B-B0FAC2DD2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9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57E6F-DEC3-174C-A8D7-52D6F7046644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F1268-2924-5446-9F2B-B0FAC2DD2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844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531" y="0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57E6F-DEC3-174C-A8D7-52D6F7046644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F1268-2924-5446-9F2B-B0FAC2DD2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944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57E6F-DEC3-174C-A8D7-52D6F7046644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F1268-2924-5446-9F2B-B0FAC2DD2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287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65" y="0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57E6F-DEC3-174C-A8D7-52D6F7046644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F1268-2924-5446-9F2B-B0FAC2DD2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790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532" y="0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57E6F-DEC3-174C-A8D7-52D6F7046644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F1268-2924-5446-9F2B-B0FAC2DD2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559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531" y="0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57E6F-DEC3-174C-A8D7-52D6F7046644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F1268-2924-5446-9F2B-B0FAC2DD2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55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57E6F-DEC3-174C-A8D7-52D6F7046644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F1268-2924-5446-9F2B-B0FAC2DD2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647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57E6F-DEC3-174C-A8D7-52D6F7046644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F1268-2924-5446-9F2B-B0FAC2DD2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161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57E6F-DEC3-174C-A8D7-52D6F7046644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F1268-2924-5446-9F2B-B0FAC2DD2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486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57E6F-DEC3-174C-A8D7-52D6F7046644}" type="datetimeFigureOut">
              <a:rPr lang="en-US" smtClean="0"/>
              <a:t>3/2/2017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F1268-2924-5446-9F2B-B0FAC2DD2DE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Shape 39"/>
          <p:cNvPicPr preferRelativeResize="0"/>
          <p:nvPr userDrawn="1"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" y="0"/>
            <a:ext cx="12191996" cy="1168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0271072" y="5505472"/>
            <a:ext cx="1408930" cy="182332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663" y="5992205"/>
            <a:ext cx="1021773" cy="824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78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Colorado Overview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31" y="2637691"/>
            <a:ext cx="7656576" cy="3249168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7068" y="1325563"/>
            <a:ext cx="3614349" cy="177750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187068" y="3338945"/>
            <a:ext cx="36143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buFont typeface="Arial" charset="0"/>
              <a:buChar char="•"/>
            </a:pPr>
            <a:r>
              <a:rPr lang="en-US" dirty="0" smtClean="0"/>
              <a:t>2016: Rec – 75% edibles, 69% concentrates</a:t>
            </a:r>
          </a:p>
          <a:p>
            <a:pPr marL="285750" lvl="1" indent="-285750">
              <a:buFont typeface="Arial" charset="0"/>
              <a:buChar char="•"/>
            </a:pPr>
            <a:r>
              <a:rPr lang="en-US" dirty="0" smtClean="0"/>
              <a:t>94,577 patients, 2,531 Caregivers</a:t>
            </a:r>
          </a:p>
          <a:p>
            <a:pPr marL="285750" lvl="1" indent="-285750">
              <a:buFont typeface="Arial" charset="0"/>
              <a:buChar char="•"/>
            </a:pPr>
            <a:r>
              <a:rPr lang="en-US" dirty="0" smtClean="0"/>
              <a:t>57% Caregivers increased plant count</a:t>
            </a:r>
            <a:endParaRPr lang="en-US" dirty="0"/>
          </a:p>
          <a:p>
            <a:endParaRPr lang="en-US" dirty="0" smtClean="0"/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13.6% Adults 18+ currently use (2014)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1673" y="1437362"/>
            <a:ext cx="75534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/>
              <a:t>2012-2013 Denver Electrical Consumption increased 1.2%, ~50% Cannabis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/>
              <a:t>2014 Cultivation - 2% Denver Total Electricity </a:t>
            </a:r>
            <a:endParaRPr lang="en-US" dirty="0" smtClean="0"/>
          </a:p>
          <a:p>
            <a:pPr marL="285750" indent="-285750">
              <a:buFont typeface="Arial" charset="0"/>
              <a:buChar char="•"/>
            </a:pPr>
            <a:endParaRPr lang="en-US" dirty="0" smtClean="0"/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June 2016 – 1,358 Cultivation Facilities, 430 Product Manufacturers</a:t>
            </a:r>
          </a:p>
          <a:p>
            <a:pPr marL="285750" indent="-285750">
              <a:buFont typeface="Arial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713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/>
              <a:t>Indoor Grow Usage: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 smtClean="0"/>
              <a:t>HVAC/Dehumidification</a:t>
            </a:r>
            <a:r>
              <a:rPr lang="en-US" dirty="0"/>
              <a:t>: 40 – 50%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/>
              <a:t>Lighting: 35 – 40</a:t>
            </a:r>
            <a:r>
              <a:rPr lang="en-US" dirty="0" smtClean="0"/>
              <a:t>%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Increase LED Lights, Hybrid Lighting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Majority Indoor Grows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Consideration for Greenhouses</a:t>
            </a:r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485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Programs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Boulder County’s</a:t>
            </a:r>
          </a:p>
          <a:p>
            <a:r>
              <a:rPr lang="en-US" dirty="0" smtClean="0"/>
              <a:t>Energy Impact Offset Fund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Mandatory Energy Monitoring</a:t>
            </a:r>
          </a:p>
          <a:p>
            <a:r>
              <a:rPr lang="en-US" dirty="0" smtClean="0"/>
              <a:t>Currently ~15 Grows</a:t>
            </a:r>
          </a:p>
          <a:p>
            <a:r>
              <a:rPr lang="en-US" dirty="0" smtClean="0"/>
              <a:t>Paid cost of Meters upfront, credit towards future consumption</a:t>
            </a:r>
          </a:p>
          <a:p>
            <a:r>
              <a:rPr lang="en-US" dirty="0" smtClean="0"/>
              <a:t>2￠per kWh</a:t>
            </a:r>
          </a:p>
          <a:p>
            <a:r>
              <a:rPr lang="en-US" dirty="0" smtClean="0"/>
              <a:t>Funds: Meter Install, Analysis, Offset Schemes</a:t>
            </a:r>
          </a:p>
          <a:p>
            <a:r>
              <a:rPr lang="en-US" dirty="0" smtClean="0"/>
              <a:t>No Production Data for Efficiency 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 anchor="t"/>
          <a:lstStyle/>
          <a:p>
            <a:r>
              <a:rPr lang="en-US" dirty="0" smtClean="0"/>
              <a:t>Closing the Data Gap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Denver Department of Environmental Health’s Cannabis Sustainability Workgroup</a:t>
            </a:r>
          </a:p>
          <a:p>
            <a:r>
              <a:rPr lang="en-US" dirty="0" smtClean="0"/>
              <a:t>Colorado Energy Office’s Marijuana Industry Energy Use Report</a:t>
            </a:r>
          </a:p>
          <a:p>
            <a:r>
              <a:rPr lang="en-US" dirty="0" smtClean="0"/>
              <a:t>Colorado Department of Agriculture’s Cannabis Best Practices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071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 with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Indoor Grow averages 1000 kWh per lb. of Dried Flower</a:t>
            </a:r>
          </a:p>
          <a:p>
            <a:r>
              <a:rPr lang="en-US" dirty="0" smtClean="0"/>
              <a:t>2015 CO sold 251,469 lbs.</a:t>
            </a:r>
          </a:p>
          <a:p>
            <a:r>
              <a:rPr lang="en-US" dirty="0" smtClean="0"/>
              <a:t>Assuming it was all Indoors:</a:t>
            </a:r>
          </a:p>
          <a:p>
            <a:pPr marL="0" indent="0">
              <a:buNone/>
            </a:pPr>
            <a:r>
              <a:rPr lang="en-US" dirty="0" smtClean="0"/>
              <a:t>Energy Consumption for Dried Flower was </a:t>
            </a:r>
            <a:r>
              <a:rPr lang="is-IS" dirty="0" smtClean="0"/>
              <a:t>251,469 MWh</a:t>
            </a:r>
            <a:endParaRPr lang="en-US" dirty="0" smtClean="0"/>
          </a:p>
          <a:p>
            <a:pPr marL="0" indent="0">
              <a:buNone/>
            </a:pPr>
            <a:r>
              <a:rPr lang="is-IS" dirty="0" smtClean="0"/>
              <a:t>CO 2015 Net Electricity Generation - 52,393,077 MWh</a:t>
            </a:r>
          </a:p>
          <a:p>
            <a:pPr marL="0" indent="0" algn="ctr">
              <a:buNone/>
            </a:pPr>
            <a:endParaRPr lang="is-IS" dirty="0" smtClean="0"/>
          </a:p>
          <a:p>
            <a:pPr marL="0" indent="0" algn="ctr">
              <a:buNone/>
            </a:pPr>
            <a:r>
              <a:rPr lang="is-IS" dirty="0" smtClean="0"/>
              <a:t>0.4% of CO Total Electricity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566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1878</TotalTime>
  <Words>211</Words>
  <Application>Microsoft Office PowerPoint</Application>
  <PresentationFormat>Custom</PresentationFormat>
  <Paragraphs>39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Colorado Overview</vt:lpstr>
      <vt:lpstr>Trends</vt:lpstr>
      <vt:lpstr>Energy Programs</vt:lpstr>
      <vt:lpstr>Fun with Numbers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Jacob Policzer</dc:creator>
  <cp:lastModifiedBy>Mulqueen, April</cp:lastModifiedBy>
  <cp:revision>71</cp:revision>
  <cp:lastPrinted>2016-11-29T22:31:43Z</cp:lastPrinted>
  <dcterms:created xsi:type="dcterms:W3CDTF">2016-10-26T01:45:22Z</dcterms:created>
  <dcterms:modified xsi:type="dcterms:W3CDTF">2017-03-02T19:14:49Z</dcterms:modified>
</cp:coreProperties>
</file>