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73" r:id="rId5"/>
    <p:sldId id="280" r:id="rId6"/>
    <p:sldId id="284" r:id="rId7"/>
    <p:sldId id="283" r:id="rId8"/>
    <p:sldId id="277" r:id="rId9"/>
    <p:sldId id="274" r:id="rId1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Xcel Energy" initials="XE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1E05"/>
    <a:srgbClr val="EE1C10"/>
    <a:srgbClr val="EEEFE5"/>
    <a:srgbClr val="ECEDE3"/>
    <a:srgbClr val="69913B"/>
    <a:srgbClr val="D77600"/>
    <a:srgbClr val="CAAC97"/>
    <a:srgbClr val="000000"/>
    <a:srgbClr val="006690"/>
    <a:srgbClr val="796E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8291" autoAdjust="0"/>
    <p:restoredTop sz="86466" autoAdjust="0"/>
  </p:normalViewPr>
  <p:slideViewPr>
    <p:cSldViewPr>
      <p:cViewPr>
        <p:scale>
          <a:sx n="106" d="100"/>
          <a:sy n="106" d="100"/>
        </p:scale>
        <p:origin x="186" y="4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2862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F1183D-9F66-4691-AABB-1CB422A3E165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49FB6E-7116-44DA-9184-02E5E6C99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915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D4E706A-5310-4F58-816D-B9663BDF1DF7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3414010-A5E8-40F7-B610-FD89FDCD8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011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2133600"/>
            <a:ext cx="6019800" cy="685800"/>
          </a:xfrm>
        </p:spPr>
        <p:txBody>
          <a:bodyPr anchor="t"/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Today’s presentation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3124200"/>
            <a:ext cx="6019800" cy="685800"/>
          </a:xfrm>
        </p:spPr>
        <p:txBody>
          <a:bodyPr anchor="ctr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381000" y="4114800"/>
            <a:ext cx="6019800" cy="685800"/>
          </a:xfrm>
        </p:spPr>
        <p:txBody>
          <a:bodyPr anchor="ctr"/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4800" y="624840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96272A9-6FE0-4626-AEC7-32312B63510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964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304800" y="1676400"/>
            <a:ext cx="8534400" cy="4114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69863" indent="-169863"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buClr>
                <a:schemeClr val="tx1">
                  <a:lumMod val="85000"/>
                  <a:lumOff val="15000"/>
                </a:schemeClr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084263" indent="-169863">
              <a:buClr>
                <a:schemeClr val="tx1">
                  <a:lumMod val="85000"/>
                  <a:lumOff val="15000"/>
                </a:schemeClr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541463" indent="-169863">
              <a:buClr>
                <a:schemeClr val="tx1">
                  <a:lumMod val="85000"/>
                  <a:lumOff val="15000"/>
                </a:schemeClr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998663" indent="-169863">
              <a:buClr>
                <a:schemeClr val="tx1">
                  <a:lumMod val="85000"/>
                  <a:lumOff val="15000"/>
                </a:schemeClr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04800" y="493421"/>
            <a:ext cx="7010400" cy="87817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200" b="0" cap="none" baseline="0">
                <a:solidFill>
                  <a:srgbClr val="D81E0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153633" y="21266"/>
            <a:ext cx="5334000" cy="217967"/>
          </a:xfrm>
        </p:spPr>
        <p:txBody>
          <a:bodyPr anchor="ctr"/>
          <a:lstStyle>
            <a:lvl1pPr marL="0" indent="0" algn="r">
              <a:buNone/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4800" y="624840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96272A9-6FE0-4626-AEC7-32312B63510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352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151965" y="-9537"/>
            <a:ext cx="5334000" cy="217967"/>
          </a:xfrm>
        </p:spPr>
        <p:txBody>
          <a:bodyPr/>
          <a:lstStyle>
            <a:lvl1pPr marL="0" indent="0" algn="r">
              <a:buNone/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4800" y="624840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96272A9-6FE0-4626-AEC7-32312B63510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2286000"/>
            <a:ext cx="9144000" cy="2286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innerShdw blurRad="381000">
              <a:schemeClr val="tx1">
                <a:lumMod val="75000"/>
                <a:lumOff val="25000"/>
                <a:alpha val="62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304800" y="2907030"/>
            <a:ext cx="8534400" cy="103632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 cap="none" spc="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Section / Chapter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55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4800" y="624840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96272A9-6FE0-4626-AEC7-32312B63510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304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304800" y="493421"/>
            <a:ext cx="6934200" cy="87817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304799" y="1384002"/>
            <a:ext cx="8534401" cy="46357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304800" y="624840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96272A9-6FE0-4626-AEC7-32312B63510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954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0" kern="1200" cap="none" baseline="0">
          <a:solidFill>
            <a:srgbClr val="D81E05"/>
          </a:solidFill>
          <a:effectLst/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33363" indent="-233363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90563" indent="-233363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anose="020B0604020202020204" pitchFamily="34" charset="0"/>
        <a:buChar char="–"/>
        <a:defRPr sz="1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anose="020B0604020202020204" pitchFamily="34" charset="0"/>
        <a:buChar char="–"/>
        <a:defRPr sz="1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anose="020B0604020202020204" pitchFamily="34" charset="0"/>
        <a:buChar char="»"/>
        <a:defRPr sz="1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381000" y="1981200"/>
            <a:ext cx="6019800" cy="1447800"/>
          </a:xfrm>
        </p:spPr>
        <p:txBody>
          <a:bodyPr/>
          <a:lstStyle/>
          <a:p>
            <a:r>
              <a:rPr lang="en-US" dirty="0" smtClean="0"/>
              <a:t>Energy Efficiency Observations for  Agriculture Facilities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Adam D. White, PE</a:t>
            </a:r>
          </a:p>
          <a:p>
            <a:r>
              <a:rPr lang="en-US" dirty="0" smtClean="0"/>
              <a:t>2/28/17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66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Facility power delivery capacity range: 3.4 </a:t>
            </a:r>
            <a:r>
              <a:rPr lang="en-US" dirty="0" err="1" smtClean="0"/>
              <a:t>mVA</a:t>
            </a:r>
            <a:r>
              <a:rPr lang="en-US" dirty="0" smtClean="0"/>
              <a:t> to 24 kVA</a:t>
            </a:r>
          </a:p>
          <a:p>
            <a:endParaRPr lang="en-US" dirty="0" smtClean="0"/>
          </a:p>
          <a:p>
            <a:r>
              <a:rPr lang="en-US" dirty="0" smtClean="0"/>
              <a:t>Power load </a:t>
            </a:r>
            <a:r>
              <a:rPr lang="en-US" dirty="0"/>
              <a:t>e</a:t>
            </a:r>
            <a:r>
              <a:rPr lang="en-US" dirty="0" smtClean="0"/>
              <a:t>stimates (Gross facility area)</a:t>
            </a:r>
          </a:p>
          <a:p>
            <a:pPr lvl="1"/>
            <a:r>
              <a:rPr lang="en-US" smtClean="0"/>
              <a:t>Estimated: </a:t>
            </a:r>
            <a:r>
              <a:rPr lang="en-US" dirty="0" smtClean="0"/>
              <a:t>200 W/</a:t>
            </a:r>
            <a:r>
              <a:rPr lang="en-US" dirty="0" err="1" smtClean="0"/>
              <a:t>sqft</a:t>
            </a:r>
            <a:endParaRPr lang="en-US" dirty="0" smtClean="0"/>
          </a:p>
          <a:p>
            <a:pPr lvl="1"/>
            <a:r>
              <a:rPr lang="en-US" dirty="0" smtClean="0"/>
              <a:t>Actual: around 35 W/</a:t>
            </a:r>
            <a:r>
              <a:rPr lang="en-US" dirty="0" err="1" smtClean="0"/>
              <a:t>sqft</a:t>
            </a:r>
            <a:endParaRPr lang="en-US" dirty="0" smtClean="0"/>
          </a:p>
          <a:p>
            <a:pPr lvl="2"/>
            <a:r>
              <a:rPr lang="en-US" dirty="0" smtClean="0"/>
              <a:t>1000W HPS serves 16 </a:t>
            </a:r>
            <a:r>
              <a:rPr lang="en-US" dirty="0" err="1" smtClean="0"/>
              <a:t>sqft</a:t>
            </a:r>
            <a:r>
              <a:rPr lang="en-US" dirty="0" smtClean="0"/>
              <a:t> (industry est.) = 67.5 W/</a:t>
            </a:r>
            <a:r>
              <a:rPr lang="en-US" dirty="0" err="1" smtClean="0"/>
              <a:t>sqft</a:t>
            </a:r>
            <a:r>
              <a:rPr lang="en-US" dirty="0" smtClean="0"/>
              <a:t> of input power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Industry Observations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96272A9-6FE0-4626-AEC7-32312B635104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3886200"/>
            <a:ext cx="4038600" cy="23622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219200" y="3505200"/>
            <a:ext cx="3810000" cy="1752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endParaRPr lang="en-US" dirty="0" smtClean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966" y="4267648"/>
            <a:ext cx="2415540" cy="192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629150"/>
            <a:ext cx="51054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944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large percentage of </a:t>
            </a:r>
            <a:r>
              <a:rPr lang="en-US" dirty="0" smtClean="0"/>
              <a:t>total service </a:t>
            </a:r>
            <a:r>
              <a:rPr lang="en-US" dirty="0"/>
              <a:t>requests </a:t>
            </a:r>
            <a:r>
              <a:rPr lang="en-US" dirty="0" smtClean="0"/>
              <a:t>have not </a:t>
            </a:r>
            <a:r>
              <a:rPr lang="en-US" dirty="0"/>
              <a:t>come to </a:t>
            </a:r>
            <a:r>
              <a:rPr lang="en-US" dirty="0" smtClean="0"/>
              <a:t>fruition</a:t>
            </a:r>
          </a:p>
          <a:p>
            <a:endParaRPr lang="en-US" dirty="0" smtClean="0"/>
          </a:p>
          <a:p>
            <a:r>
              <a:rPr lang="en-US" smtClean="0"/>
              <a:t>Development impacted available </a:t>
            </a:r>
            <a:r>
              <a:rPr lang="en-US" dirty="0"/>
              <a:t>real estate and local </a:t>
            </a:r>
            <a:r>
              <a:rPr lang="en-US" dirty="0" smtClean="0"/>
              <a:t>power</a:t>
            </a:r>
            <a:endParaRPr lang="en-US" dirty="0"/>
          </a:p>
          <a:p>
            <a:pPr lvl="1"/>
            <a:r>
              <a:rPr lang="en-US" dirty="0"/>
              <a:t>Required the installation of a new feeder in 2015</a:t>
            </a:r>
          </a:p>
          <a:p>
            <a:endParaRPr lang="en-US" dirty="0" smtClean="0"/>
          </a:p>
          <a:p>
            <a:r>
              <a:rPr lang="en-US" dirty="0" smtClean="0"/>
              <a:t>Mostly </a:t>
            </a:r>
            <a:r>
              <a:rPr lang="en-US" dirty="0"/>
              <a:t>indoors with some </a:t>
            </a:r>
            <a:r>
              <a:rPr lang="en-US" dirty="0" smtClean="0"/>
              <a:t>greenhouses, for climate </a:t>
            </a:r>
            <a:r>
              <a:rPr lang="en-US" dirty="0"/>
              <a:t>and security</a:t>
            </a:r>
          </a:p>
          <a:p>
            <a:endParaRPr lang="en-US" dirty="0" smtClean="0"/>
          </a:p>
          <a:p>
            <a:r>
              <a:rPr lang="en-US" dirty="0" smtClean="0"/>
              <a:t>Customers </a:t>
            </a:r>
            <a:r>
              <a:rPr lang="en-US" dirty="0"/>
              <a:t>maximize production capacity </a:t>
            </a:r>
            <a:r>
              <a:rPr lang="en-US" dirty="0" smtClean="0"/>
              <a:t>by </a:t>
            </a:r>
            <a:r>
              <a:rPr lang="en-US" dirty="0"/>
              <a:t>rotating </a:t>
            </a:r>
            <a:r>
              <a:rPr lang="en-US" dirty="0" smtClean="0"/>
              <a:t>operations</a:t>
            </a:r>
          </a:p>
          <a:p>
            <a:endParaRPr lang="en-US" dirty="0" smtClean="0"/>
          </a:p>
          <a:p>
            <a:r>
              <a:rPr lang="en-US" dirty="0" smtClean="0"/>
              <a:t>First </a:t>
            </a:r>
            <a:r>
              <a:rPr lang="en-US" dirty="0"/>
              <a:t>cost is often the main or only driver in EE business decisions making utility incentives </a:t>
            </a:r>
            <a:r>
              <a:rPr lang="en-US" dirty="0" smtClean="0"/>
              <a:t>valuable to customers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Industry </a:t>
            </a:r>
            <a:r>
              <a:rPr lang="en-US" dirty="0" smtClean="0"/>
              <a:t>Observations </a:t>
            </a:r>
            <a:r>
              <a:rPr lang="en-US" sz="2000" dirty="0" smtClean="0"/>
              <a:t>(cont.)</a:t>
            </a: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96272A9-6FE0-4626-AEC7-32312B635104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125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LED manufacturers are adapting to local grower preferences on wavelength of delivered lighting</a:t>
            </a:r>
          </a:p>
          <a:p>
            <a:pPr lvl="1"/>
            <a:r>
              <a:rPr lang="pt-BR" dirty="0"/>
              <a:t>In 2015 to Mid-2016, most projects proposed/implemented were HID</a:t>
            </a:r>
          </a:p>
          <a:p>
            <a:pPr lvl="1"/>
            <a:r>
              <a:rPr lang="pt-BR" dirty="0"/>
              <a:t>Fangs (LED) vs Full Spectrum (HID)</a:t>
            </a:r>
          </a:p>
          <a:p>
            <a:pPr lvl="1"/>
            <a:r>
              <a:rPr lang="pt-BR" dirty="0"/>
              <a:t>Late-2016, majority of new projects are proposing LED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Industry Trends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96272A9-6FE0-4626-AEC7-32312B635104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86199"/>
            <a:ext cx="3228975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867149"/>
            <a:ext cx="3267075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2081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Going vertical in two ways to maximize production capacity/</a:t>
            </a:r>
            <a:r>
              <a:rPr lang="en-US" dirty="0" err="1" smtClean="0"/>
              <a:t>sqft</a:t>
            </a:r>
            <a:endParaRPr lang="en-US" dirty="0" smtClean="0"/>
          </a:p>
          <a:p>
            <a:pPr lvl="1"/>
            <a:r>
              <a:rPr lang="en-US" dirty="0" smtClean="0"/>
              <a:t>Big-box retail store style</a:t>
            </a:r>
          </a:p>
          <a:p>
            <a:pPr lvl="1"/>
            <a:r>
              <a:rPr lang="en-US" dirty="0"/>
              <a:t>Horizontal light </a:t>
            </a:r>
            <a:r>
              <a:rPr lang="en-US" dirty="0" smtClean="0"/>
              <a:t>projection: Medical-record style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r>
              <a:rPr lang="pt-BR" dirty="0" smtClean="0"/>
              <a:t>Facilities that participate in our EE programs are growing in size.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Industry Trends </a:t>
            </a:r>
            <a:r>
              <a:rPr lang="en-US" sz="2000" dirty="0" smtClean="0"/>
              <a:t>(cont.)</a:t>
            </a:r>
            <a:endParaRPr lang="en-US" sz="20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96272A9-6FE0-4626-AEC7-32312B635104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83217"/>
            <a:ext cx="411480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2895600"/>
            <a:ext cx="3703320" cy="249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429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286000"/>
            <a:ext cx="5105400" cy="195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51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XE Brand Color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93B2"/>
      </a:accent1>
      <a:accent2>
        <a:srgbClr val="D57800"/>
      </a:accent2>
      <a:accent3>
        <a:srgbClr val="007B5F"/>
      </a:accent3>
      <a:accent4>
        <a:srgbClr val="005F83"/>
      </a:accent4>
      <a:accent5>
        <a:srgbClr val="F3D54E"/>
      </a:accent5>
      <a:accent6>
        <a:srgbClr val="C3C6A8"/>
      </a:accent6>
      <a:hlink>
        <a:srgbClr val="3366CC"/>
      </a:hlink>
      <a:folHlink>
        <a:srgbClr val="33CC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152B4D3775DF40BBF856C15EADC3CA" ma:contentTypeVersion="0" ma:contentTypeDescription="Create a new document." ma:contentTypeScope="" ma:versionID="130c0b09197ca69e7ae3497375446a24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1AC1DC9C-3DB8-48A4-9618-7EDADDE3FC7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F445AAA-814F-49A0-AD6F-B8F34B146D8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57A0697B-995F-4B74-9C1D-35AFB57956FD}">
  <ds:schemaRefs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purl.org/dc/terms/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3462</TotalTime>
  <Words>212</Words>
  <Application>Microsoft Office PowerPoint</Application>
  <PresentationFormat>On-screen Show (4:3)</PresentationFormat>
  <Paragraphs>43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Industry Observations</vt:lpstr>
      <vt:lpstr>Industry Observations (cont.)</vt:lpstr>
      <vt:lpstr>Industry Trends</vt:lpstr>
      <vt:lpstr>Industry Trends (cont.)</vt:lpstr>
      <vt:lpstr>PowerPoint Presentation</vt:lpstr>
    </vt:vector>
  </TitlesOfParts>
  <Company>Xcel Energy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Xcel Energy</dc:creator>
  <cp:lastModifiedBy>Mulqueen, April</cp:lastModifiedBy>
  <cp:revision>153</cp:revision>
  <cp:lastPrinted>2017-02-23T22:08:37Z</cp:lastPrinted>
  <dcterms:created xsi:type="dcterms:W3CDTF">2014-10-16T17:34:05Z</dcterms:created>
  <dcterms:modified xsi:type="dcterms:W3CDTF">2017-03-02T19:10:53Z</dcterms:modified>
</cp:coreProperties>
</file>